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1" r:id="rId3"/>
    <p:sldId id="263" r:id="rId4"/>
    <p:sldId id="265" r:id="rId5"/>
    <p:sldId id="264" r:id="rId6"/>
    <p:sldId id="267" r:id="rId7"/>
    <p:sldId id="271" r:id="rId8"/>
    <p:sldId id="268" r:id="rId9"/>
    <p:sldId id="276" r:id="rId10"/>
    <p:sldId id="277" r:id="rId11"/>
    <p:sldId id="273" r:id="rId12"/>
    <p:sldId id="279" r:id="rId13"/>
    <p:sldId id="274" r:id="rId14"/>
    <p:sldId id="275" r:id="rId15"/>
    <p:sldId id="270" r:id="rId16"/>
    <p:sldId id="272" r:id="rId17"/>
    <p:sldId id="278" r:id="rId18"/>
    <p:sldId id="280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496" autoAdjust="0"/>
    <p:restoredTop sz="94660"/>
  </p:normalViewPr>
  <p:slideViewPr>
    <p:cSldViewPr>
      <p:cViewPr>
        <p:scale>
          <a:sx n="75" d="100"/>
          <a:sy n="75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4EFE0-1F30-4422-8409-03767C76D31F}" type="datetimeFigureOut">
              <a:rPr lang="es-MX" smtClean="0"/>
              <a:pPr/>
              <a:t>29/08/2014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1C67A-E741-4BFD-8BD9-89BE01EC357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5702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5114-660B-494E-8AA4-AA09EC3F6B4D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B222-DBCC-4931-B03D-0F8F206B85DC}" type="datetimeFigureOut">
              <a:rPr lang="es-MX" smtClean="0"/>
              <a:pPr/>
              <a:t>29/08/2014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2C43-D5BF-4AD1-8D87-E5DEAD926C2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8329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B222-DBCC-4931-B03D-0F8F206B85DC}" type="datetimeFigureOut">
              <a:rPr lang="es-MX" smtClean="0"/>
              <a:pPr/>
              <a:t>29/08/2014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2C43-D5BF-4AD1-8D87-E5DEAD926C2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4154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B222-DBCC-4931-B03D-0F8F206B85DC}" type="datetimeFigureOut">
              <a:rPr lang="es-MX" smtClean="0"/>
              <a:pPr/>
              <a:t>29/08/2014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2C43-D5BF-4AD1-8D87-E5DEAD926C2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388626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349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170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0551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4942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631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631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B222-DBCC-4931-B03D-0F8F206B85DC}" type="datetimeFigureOut">
              <a:rPr lang="es-MX" smtClean="0"/>
              <a:pPr/>
              <a:t>29/08/2014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2C43-D5BF-4AD1-8D87-E5DEAD926C2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6801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B222-DBCC-4931-B03D-0F8F206B85DC}" type="datetimeFigureOut">
              <a:rPr lang="es-MX" smtClean="0"/>
              <a:pPr/>
              <a:t>29/08/2014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2C43-D5BF-4AD1-8D87-E5DEAD926C2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27948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B222-DBCC-4931-B03D-0F8F206B85DC}" type="datetimeFigureOut">
              <a:rPr lang="es-MX" smtClean="0"/>
              <a:pPr/>
              <a:t>29/08/2014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2C43-D5BF-4AD1-8D87-E5DEAD926C2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60427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B222-DBCC-4931-B03D-0F8F206B85DC}" type="datetimeFigureOut">
              <a:rPr lang="es-MX" smtClean="0"/>
              <a:pPr/>
              <a:t>29/08/2014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2C43-D5BF-4AD1-8D87-E5DEAD926C2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01569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B222-DBCC-4931-B03D-0F8F206B85DC}" type="datetimeFigureOut">
              <a:rPr lang="es-MX" smtClean="0"/>
              <a:pPr/>
              <a:t>29/08/2014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2C43-D5BF-4AD1-8D87-E5DEAD926C2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91396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B222-DBCC-4931-B03D-0F8F206B85DC}" type="datetimeFigureOut">
              <a:rPr lang="es-MX" smtClean="0"/>
              <a:pPr/>
              <a:t>29/08/2014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2C43-D5BF-4AD1-8D87-E5DEAD926C2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89369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B222-DBCC-4931-B03D-0F8F206B85DC}" type="datetimeFigureOut">
              <a:rPr lang="es-MX" smtClean="0"/>
              <a:pPr/>
              <a:t>29/08/2014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2C43-D5BF-4AD1-8D87-E5DEAD926C2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466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B222-DBCC-4931-B03D-0F8F206B85DC}" type="datetimeFigureOut">
              <a:rPr lang="es-MX" smtClean="0"/>
              <a:pPr/>
              <a:t>29/08/2014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2C43-D5BF-4AD1-8D87-E5DEAD926C2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0266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2B222-DBCC-4931-B03D-0F8F206B85DC}" type="datetimeFigureOut">
              <a:rPr lang="es-MX" smtClean="0"/>
              <a:pPr/>
              <a:t>29/08/2014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12C43-D5BF-4AD1-8D87-E5DEAD926C2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45901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5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RELACI&#211;N%20PLAZAS,%20INAUGURACIONES.docx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7" Type="http://schemas.openxmlformats.org/officeDocument/2006/relationships/slide" Target="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slide" Target="slide9.xml"/><Relationship Id="rId5" Type="http://schemas.openxmlformats.org/officeDocument/2006/relationships/package" Target="../embeddings/Hoja_de_c_lculo_de_Microsoft_Office_Excel3.xlsx"/><Relationship Id="rId4" Type="http://schemas.openxmlformats.org/officeDocument/2006/relationships/package" Target="../embeddings/Hoja_de_c_lculo_de_Microsoft_Office_Excel2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5810" y="146050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Mensual, Julio 2014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0271" y="2490470"/>
            <a:ext cx="83920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</a:p>
          <a:p>
            <a:pPr algn="ctr"/>
            <a:r>
              <a:rPr lang="es-E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Públicos</a:t>
            </a:r>
            <a:endParaRPr lang="es-ES" sz="7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206221" y="6258560"/>
            <a:ext cx="49263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59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7393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MONICA 1, 2, 3, 5, 6 Y 14° SECTOR</a:t>
            </a:r>
            <a:endParaRPr lang="en-US" sz="28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4954883"/>
              </p:ext>
            </p:extLst>
          </p:nvPr>
        </p:nvGraphicFramePr>
        <p:xfrm>
          <a:off x="95489" y="2060848"/>
          <a:ext cx="8953022" cy="3087403"/>
        </p:xfrm>
        <a:graphic>
          <a:graphicData uri="http://schemas.openxmlformats.org/presentationml/2006/ole">
            <p:oleObj spid="_x0000_s4151" name="Hoja de cálculo" r:id="rId3" imgW="8353320" imgH="2343023" progId="Excel.Sheet.12">
              <p:embed/>
            </p:oleObj>
          </a:graphicData>
        </a:graphic>
      </p:graphicFrame>
      <p:sp>
        <p:nvSpPr>
          <p:cNvPr id="10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01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5810" y="146050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Inspección</a:t>
            </a:r>
            <a:endParaRPr lang="en-US" sz="40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0355696"/>
              </p:ext>
            </p:extLst>
          </p:nvPr>
        </p:nvGraphicFramePr>
        <p:xfrm>
          <a:off x="198958" y="1536022"/>
          <a:ext cx="7848873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26241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Requerimientos (Total)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Colonias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Pendientes por Limpiar</a:t>
                      </a:r>
                      <a:endParaRPr lang="es-MX" sz="1400" dirty="0"/>
                    </a:p>
                  </a:txBody>
                  <a:tcPr/>
                </a:tc>
              </a:tr>
              <a:tr h="26241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47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47 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3"/>
          <p:cNvSpPr txBox="1"/>
          <p:nvPr/>
        </p:nvSpPr>
        <p:spPr>
          <a:xfrm>
            <a:off x="222857" y="125766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Lotes Baldíos:</a:t>
            </a:r>
            <a:endParaRPr lang="es-MX" b="1" dirty="0"/>
          </a:p>
        </p:txBody>
      </p:sp>
      <p:sp>
        <p:nvSpPr>
          <p:cNvPr id="7" name="CuadroTexto 4"/>
          <p:cNvSpPr txBox="1"/>
          <p:nvPr/>
        </p:nvSpPr>
        <p:spPr>
          <a:xfrm>
            <a:off x="248365" y="206555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Seguimiento: La mecánica del proceso completo aún no depende directamente de Servicios Públicos, por lo que se esta en espera de proceso correcto y completo.</a:t>
            </a:r>
            <a:endParaRPr lang="es-MX" sz="1400" dirty="0"/>
          </a:p>
        </p:txBody>
      </p:sp>
      <p:graphicFrame>
        <p:nvGraphicFramePr>
          <p:cNvPr id="8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8968202"/>
              </p:ext>
            </p:extLst>
          </p:nvPr>
        </p:nvGraphicFramePr>
        <p:xfrm>
          <a:off x="222857" y="2779993"/>
          <a:ext cx="8741631" cy="717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823"/>
                <a:gridCol w="1656184"/>
                <a:gridCol w="1440160"/>
                <a:gridCol w="1440160"/>
                <a:gridCol w="1279365"/>
                <a:gridCol w="1456939"/>
              </a:tblGrid>
              <a:tr h="41288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Total de Quejas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Lotes Baldíos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Tirar Escombro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Carretoneros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Inspección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Solución</a:t>
                      </a:r>
                      <a:endParaRPr lang="es-MX" sz="1400" dirty="0"/>
                    </a:p>
                  </a:txBody>
                  <a:tcPr anchor="ctr"/>
                </a:tc>
              </a:tr>
              <a:tr h="29549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04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hlinkClick r:id="rId2" action="ppaction://hlinksldjump"/>
                        </a:rPr>
                        <a:t>Informativo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6"/>
          <p:cNvSpPr txBox="1"/>
          <p:nvPr/>
        </p:nvSpPr>
        <p:spPr>
          <a:xfrm>
            <a:off x="222857" y="250991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Quejas en el mes:</a:t>
            </a:r>
            <a:endParaRPr lang="es-MX" b="1" dirty="0"/>
          </a:p>
        </p:txBody>
      </p:sp>
      <p:sp>
        <p:nvSpPr>
          <p:cNvPr id="11" name="CuadroTexto 2"/>
          <p:cNvSpPr txBox="1"/>
          <p:nvPr/>
        </p:nvSpPr>
        <p:spPr>
          <a:xfrm>
            <a:off x="26818" y="4005064"/>
            <a:ext cx="9117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u="sng" dirty="0" smtClean="0"/>
              <a:t>Santa Mónica (Todos los sectores</a:t>
            </a:r>
            <a:r>
              <a:rPr lang="es-MX" sz="1400" b="1" dirty="0" smtClean="0"/>
              <a:t>).- </a:t>
            </a:r>
            <a:r>
              <a:rPr lang="es-MX" sz="1400" dirty="0" smtClean="0"/>
              <a:t>Notificación de 220 domicilios para retirar material que obstruya la vía Pública.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u="sng" dirty="0" smtClean="0"/>
              <a:t>Brechas y Colonias</a:t>
            </a:r>
            <a:r>
              <a:rPr lang="es-MX" sz="1400" dirty="0" smtClean="0"/>
              <a:t>.- Inspección de 8 Brechas diarias, en dos turnos y 45 Colonias de lo cual fueron revisadas 83 personas arrojando el siguiente dato de multas entre brechas y colonias:</a:t>
            </a:r>
          </a:p>
          <a:p>
            <a:r>
              <a:rPr lang="es-MX" sz="1400" dirty="0" smtClean="0"/>
              <a:t>           </a:t>
            </a:r>
            <a:endParaRPr lang="es-MX" sz="1400" dirty="0"/>
          </a:p>
          <a:p>
            <a:r>
              <a:rPr lang="es-MX" sz="1400" dirty="0" smtClean="0"/>
              <a:t>      </a:t>
            </a:r>
            <a:endParaRPr lang="es-MX" sz="1400" dirty="0"/>
          </a:p>
        </p:txBody>
      </p:sp>
      <p:sp>
        <p:nvSpPr>
          <p:cNvPr id="12" name="CuadroTexto 6"/>
          <p:cNvSpPr txBox="1"/>
          <p:nvPr/>
        </p:nvSpPr>
        <p:spPr>
          <a:xfrm>
            <a:off x="222857" y="36357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Inspección:</a:t>
            </a:r>
            <a:endParaRPr lang="es-MX" b="1" dirty="0"/>
          </a:p>
        </p:txBody>
      </p:sp>
      <p:graphicFrame>
        <p:nvGraphicFramePr>
          <p:cNvPr id="1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7003063"/>
              </p:ext>
            </p:extLst>
          </p:nvPr>
        </p:nvGraphicFramePr>
        <p:xfrm>
          <a:off x="567554" y="5157192"/>
          <a:ext cx="7848872" cy="68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Total de Multas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Pagadas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Pendientes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Canceladas</a:t>
                      </a:r>
                      <a:endParaRPr lang="es-MX" sz="1400" dirty="0"/>
                    </a:p>
                  </a:txBody>
                  <a:tcPr/>
                </a:tc>
              </a:tr>
              <a:tr h="26241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6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342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1"/>
          <p:cNvSpPr txBox="1"/>
          <p:nvPr/>
        </p:nvSpPr>
        <p:spPr>
          <a:xfrm>
            <a:off x="765810" y="146050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Quejas</a:t>
            </a:r>
          </a:p>
        </p:txBody>
      </p:sp>
      <p:graphicFrame>
        <p:nvGraphicFramePr>
          <p:cNvPr id="8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9092702"/>
              </p:ext>
            </p:extLst>
          </p:nvPr>
        </p:nvGraphicFramePr>
        <p:xfrm>
          <a:off x="107504" y="1484786"/>
          <a:ext cx="8844176" cy="446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044"/>
                <a:gridCol w="965856"/>
                <a:gridCol w="2160240"/>
                <a:gridCol w="3507036"/>
              </a:tblGrid>
              <a:tr h="561833">
                <a:tc>
                  <a:txBody>
                    <a:bodyPr/>
                    <a:lstStyle/>
                    <a:p>
                      <a:r>
                        <a:rPr lang="es-MX" dirty="0" smtClean="0"/>
                        <a:t>Quien</a:t>
                      </a:r>
                      <a:r>
                        <a:rPr lang="es-MX" baseline="0" dirty="0" smtClean="0"/>
                        <a:t> Reporta: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Fecha: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Queja: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Que</a:t>
                      </a:r>
                      <a:r>
                        <a:rPr lang="es-MX" baseline="0" dirty="0" smtClean="0"/>
                        <a:t> solución se dio</a:t>
                      </a:r>
                      <a:r>
                        <a:rPr lang="es-MX" dirty="0" smtClean="0"/>
                        <a:t>:</a:t>
                      </a:r>
                      <a:endParaRPr lang="es-MX" dirty="0"/>
                    </a:p>
                  </a:txBody>
                  <a:tcPr/>
                </a:tc>
              </a:tr>
              <a:tr h="56183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Dirección</a:t>
                      </a:r>
                      <a:r>
                        <a:rPr lang="es-MX" sz="1200" baseline="0" dirty="0" smtClean="0"/>
                        <a:t> de Ingresos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04/07/2014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Reporte de lote baldío.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Elaboración del requerimiento,</a:t>
                      </a:r>
                      <a:r>
                        <a:rPr lang="es-MX" sz="1200" baseline="0" dirty="0" smtClean="0"/>
                        <a:t> para notificación de limpieza.</a:t>
                      </a:r>
                      <a:endParaRPr lang="es-MX" sz="1200" dirty="0"/>
                    </a:p>
                  </a:txBody>
                  <a:tcPr/>
                </a:tc>
              </a:tr>
              <a:tr h="50618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Reporte</a:t>
                      </a:r>
                      <a:r>
                        <a:rPr lang="es-MX" sz="1200" baseline="0" dirty="0" smtClean="0"/>
                        <a:t> Ciudadano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07/07/2014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Reporte de Lotes baldíos</a:t>
                      </a:r>
                      <a:r>
                        <a:rPr lang="es-MX" sz="1200" baseline="0" dirty="0" smtClean="0"/>
                        <a:t> en la Colonia Héroes de Nacozari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Ubicación</a:t>
                      </a:r>
                      <a:r>
                        <a:rPr lang="es-MX" sz="1200" baseline="0" dirty="0" smtClean="0"/>
                        <a:t> de baldíos, elaboración de requerimiento para notificación de limpieza.</a:t>
                      </a:r>
                      <a:endParaRPr lang="es-MX" sz="1200" dirty="0"/>
                    </a:p>
                  </a:txBody>
                  <a:tcPr/>
                </a:tc>
              </a:tr>
              <a:tr h="50618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Personal</a:t>
                      </a:r>
                      <a:r>
                        <a:rPr lang="es-MX" sz="1200" baseline="0" dirty="0" smtClean="0"/>
                        <a:t> de S. P.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08/07/2014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Reporte de camión lleno</a:t>
                      </a:r>
                      <a:r>
                        <a:rPr lang="es-MX" sz="1200" baseline="0" dirty="0" smtClean="0"/>
                        <a:t> de escombro circulando por Av.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Inspección</a:t>
                      </a:r>
                      <a:r>
                        <a:rPr lang="es-MX" sz="1200" baseline="0" dirty="0" smtClean="0"/>
                        <a:t>, sin proceder a nada debido a que no se cometió nada indebido.</a:t>
                      </a:r>
                      <a:endParaRPr lang="es-MX" sz="1200" dirty="0"/>
                    </a:p>
                  </a:txBody>
                  <a:tcPr/>
                </a:tc>
              </a:tr>
              <a:tr h="50618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Personal de S. P.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09/07/2014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Camioneta</a:t>
                      </a:r>
                      <a:r>
                        <a:rPr lang="es-MX" sz="1200" baseline="0" dirty="0" smtClean="0"/>
                        <a:t> que tiraba escombro en Av. Eloy Cavazos.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Mediante</a:t>
                      </a:r>
                      <a:r>
                        <a:rPr lang="es-MX" sz="1200" baseline="0" dirty="0" smtClean="0"/>
                        <a:t> inspección se procedió a aplicar la multa y detener el vehículo.</a:t>
                      </a:r>
                      <a:endParaRPr lang="es-MX" sz="1200" dirty="0"/>
                    </a:p>
                  </a:txBody>
                  <a:tcPr/>
                </a:tc>
              </a:tr>
              <a:tr h="50618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Protección Civil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10/07/2014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02 camiones circulando</a:t>
                      </a:r>
                      <a:r>
                        <a:rPr lang="es-MX" sz="1200" baseline="0" dirty="0" smtClean="0"/>
                        <a:t> con escombro por Av. principal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No</a:t>
                      </a:r>
                      <a:r>
                        <a:rPr lang="es-MX" sz="1200" baseline="0" dirty="0" smtClean="0"/>
                        <a:t> se procedió a nada debido a que tienen su propio tiradero y se dirigían al mismo.</a:t>
                      </a:r>
                      <a:endParaRPr lang="es-MX" sz="1200" dirty="0"/>
                    </a:p>
                  </a:txBody>
                  <a:tcPr/>
                </a:tc>
              </a:tr>
              <a:tr h="50618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Reporte Ciudadano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11/07/2014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Carretonero tirando basura</a:t>
                      </a:r>
                      <a:r>
                        <a:rPr lang="es-MX" sz="1200" baseline="0" dirty="0" smtClean="0"/>
                        <a:t> en la brecha de Monte Kristal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Se procedió</a:t>
                      </a:r>
                      <a:r>
                        <a:rPr lang="es-MX" sz="1200" baseline="0" dirty="0" smtClean="0"/>
                        <a:t> a multarlo y detener el carretón y caballo</a:t>
                      </a:r>
                      <a:endParaRPr lang="es-MX" sz="1200" dirty="0"/>
                    </a:p>
                  </a:txBody>
                  <a:tcPr/>
                </a:tc>
              </a:tr>
              <a:tr h="30371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Atención Ciudadana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17/07/2014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Inspección</a:t>
                      </a:r>
                      <a:r>
                        <a:rPr lang="es-MX" sz="1200" baseline="0" dirty="0" smtClean="0"/>
                        <a:t> de arrollo 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Se canalizo</a:t>
                      </a:r>
                      <a:r>
                        <a:rPr lang="es-MX" sz="1200" baseline="0" dirty="0" smtClean="0"/>
                        <a:t> a D. Urbano mediante Atención C.</a:t>
                      </a:r>
                      <a:endParaRPr lang="es-MX" sz="1200" dirty="0"/>
                    </a:p>
                  </a:txBody>
                  <a:tcPr/>
                </a:tc>
              </a:tr>
              <a:tr h="50618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Personal</a:t>
                      </a:r>
                      <a:r>
                        <a:rPr lang="es-MX" sz="1200" baseline="0" dirty="0" smtClean="0"/>
                        <a:t> de S. P.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23/07/2014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Escombro en vía pública en la Col. 20 de Septiembre.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Se</a:t>
                      </a:r>
                      <a:r>
                        <a:rPr lang="es-MX" sz="1200" baseline="0" dirty="0" smtClean="0"/>
                        <a:t> esta investigando quien es el dueño del terreno baldío, para notificación de limpieza.</a:t>
                      </a:r>
                      <a:endParaRPr lang="es-MX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067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208877" y="1621736"/>
            <a:ext cx="6145864" cy="303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3792834" y="1617548"/>
            <a:ext cx="0" cy="30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6482880" y="1642465"/>
            <a:ext cx="9529" cy="269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2704545" y="1574360"/>
            <a:ext cx="125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LLANTAS USADAS</a:t>
            </a:r>
            <a:endParaRPr lang="es-MX" sz="1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886796" y="1650997"/>
            <a:ext cx="865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PERSONAL</a:t>
            </a:r>
            <a:endParaRPr lang="es-MX" sz="105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229479" y="1650311"/>
            <a:ext cx="105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MATERIAL</a:t>
            </a:r>
            <a:endParaRPr lang="es-MX" sz="1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499716" y="1642465"/>
            <a:ext cx="10207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TIEMPO</a:t>
            </a:r>
            <a:endParaRPr lang="es-MX" sz="1050" dirty="0"/>
          </a:p>
        </p:txBody>
      </p:sp>
      <p:cxnSp>
        <p:nvCxnSpPr>
          <p:cNvPr id="39" name="38 Conector recto"/>
          <p:cNvCxnSpPr>
            <a:stCxn id="17" idx="3"/>
            <a:endCxn id="17" idx="3"/>
          </p:cNvCxnSpPr>
          <p:nvPr/>
        </p:nvCxnSpPr>
        <p:spPr>
          <a:xfrm>
            <a:off x="7354741" y="177361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stCxn id="192" idx="1"/>
          </p:cNvCxnSpPr>
          <p:nvPr/>
        </p:nvCxnSpPr>
        <p:spPr>
          <a:xfrm flipV="1">
            <a:off x="3184414" y="1821776"/>
            <a:ext cx="34263" cy="1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2666675" y="1747348"/>
            <a:ext cx="1126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/>
        </p:nvSpPr>
        <p:spPr>
          <a:xfrm>
            <a:off x="1253794" y="1644173"/>
            <a:ext cx="14201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FIGURAS REALIZADAS</a:t>
            </a:r>
            <a:endParaRPr lang="es-MX" sz="1050" dirty="0"/>
          </a:p>
        </p:txBody>
      </p:sp>
      <p:sp>
        <p:nvSpPr>
          <p:cNvPr id="60" name="59 Rectángulo"/>
          <p:cNvSpPr/>
          <p:nvPr/>
        </p:nvSpPr>
        <p:spPr>
          <a:xfrm>
            <a:off x="1209484" y="1976370"/>
            <a:ext cx="6924676" cy="654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</p:txBody>
      </p:sp>
      <p:sp>
        <p:nvSpPr>
          <p:cNvPr id="61" name="60 CuadroTexto"/>
          <p:cNvSpPr txBox="1"/>
          <p:nvPr/>
        </p:nvSpPr>
        <p:spPr>
          <a:xfrm>
            <a:off x="82517" y="2146968"/>
            <a:ext cx="102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CEDIM REAL DE SAN JOSÉ</a:t>
            </a:r>
            <a:endParaRPr lang="es-MX" sz="1200" b="1" dirty="0"/>
          </a:p>
        </p:txBody>
      </p:sp>
      <p:cxnSp>
        <p:nvCxnSpPr>
          <p:cNvPr id="63" name="62 Conector recto"/>
          <p:cNvCxnSpPr/>
          <p:nvPr/>
        </p:nvCxnSpPr>
        <p:spPr>
          <a:xfrm flipH="1">
            <a:off x="2665707" y="1946614"/>
            <a:ext cx="667" cy="662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3792834" y="1946614"/>
            <a:ext cx="0" cy="662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482880" y="1946614"/>
            <a:ext cx="0" cy="662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3218676" y="1944590"/>
            <a:ext cx="0" cy="664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Rectángulo"/>
          <p:cNvSpPr/>
          <p:nvPr/>
        </p:nvSpPr>
        <p:spPr>
          <a:xfrm>
            <a:off x="2666374" y="1925486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sz="1050" dirty="0"/>
          </a:p>
        </p:txBody>
      </p:sp>
      <p:sp>
        <p:nvSpPr>
          <p:cNvPr id="80" name="79 CuadroTexto"/>
          <p:cNvSpPr txBox="1"/>
          <p:nvPr/>
        </p:nvSpPr>
        <p:spPr>
          <a:xfrm>
            <a:off x="2628575" y="2137244"/>
            <a:ext cx="15336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9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4067170" y="2027834"/>
            <a:ext cx="12652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050" dirty="0"/>
          </a:p>
        </p:txBody>
      </p:sp>
      <p:sp>
        <p:nvSpPr>
          <p:cNvPr id="95" name="94 Rectángulo"/>
          <p:cNvSpPr/>
          <p:nvPr/>
        </p:nvSpPr>
        <p:spPr>
          <a:xfrm>
            <a:off x="6615717" y="2174987"/>
            <a:ext cx="5421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50" dirty="0"/>
              <a:t>2</a:t>
            </a:r>
            <a:r>
              <a:rPr lang="es-MX" sz="1050" dirty="0" smtClean="0"/>
              <a:t> DÍAS</a:t>
            </a:r>
            <a:endParaRPr lang="es-MX" sz="1050" dirty="0"/>
          </a:p>
        </p:txBody>
      </p:sp>
      <p:sp>
        <p:nvSpPr>
          <p:cNvPr id="99" name="98 Rectángulo"/>
          <p:cNvSpPr/>
          <p:nvPr/>
        </p:nvSpPr>
        <p:spPr>
          <a:xfrm>
            <a:off x="1214089" y="2678776"/>
            <a:ext cx="6928349" cy="6625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PALA,MAZO,ALAMBRE Y PINZAS</a:t>
            </a:r>
          </a:p>
        </p:txBody>
      </p:sp>
      <p:cxnSp>
        <p:nvCxnSpPr>
          <p:cNvPr id="103" name="102 Conector recto"/>
          <p:cNvCxnSpPr/>
          <p:nvPr/>
        </p:nvCxnSpPr>
        <p:spPr>
          <a:xfrm>
            <a:off x="2665041" y="2678776"/>
            <a:ext cx="666" cy="662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flipH="1">
            <a:off x="3792834" y="2688301"/>
            <a:ext cx="5767" cy="649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>
            <a:off x="6493510" y="2669251"/>
            <a:ext cx="6206" cy="672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flipH="1">
            <a:off x="7354741" y="1946614"/>
            <a:ext cx="10632" cy="662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"/>
          <p:cNvCxnSpPr/>
          <p:nvPr/>
        </p:nvCxnSpPr>
        <p:spPr>
          <a:xfrm flipH="1">
            <a:off x="7354741" y="2669251"/>
            <a:ext cx="5316" cy="672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118 CuadroTexto"/>
          <p:cNvSpPr txBox="1"/>
          <p:nvPr/>
        </p:nvSpPr>
        <p:spPr>
          <a:xfrm>
            <a:off x="76111" y="2765401"/>
            <a:ext cx="116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CEDIM  SANTA LUCÍA</a:t>
            </a:r>
            <a:endParaRPr lang="es-MX" sz="1200" b="1" dirty="0"/>
          </a:p>
        </p:txBody>
      </p:sp>
      <p:cxnSp>
        <p:nvCxnSpPr>
          <p:cNvPr id="127" name="126 Conector recto"/>
          <p:cNvCxnSpPr/>
          <p:nvPr/>
        </p:nvCxnSpPr>
        <p:spPr>
          <a:xfrm>
            <a:off x="3229604" y="2688301"/>
            <a:ext cx="12408" cy="649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CuadroTexto"/>
          <p:cNvSpPr txBox="1"/>
          <p:nvPr/>
        </p:nvSpPr>
        <p:spPr>
          <a:xfrm>
            <a:off x="4143794" y="2897851"/>
            <a:ext cx="454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2</a:t>
            </a:r>
          </a:p>
        </p:txBody>
      </p:sp>
      <p:sp>
        <p:nvSpPr>
          <p:cNvPr id="132" name="131 CuadroTexto"/>
          <p:cNvSpPr txBox="1"/>
          <p:nvPr/>
        </p:nvSpPr>
        <p:spPr>
          <a:xfrm>
            <a:off x="6616770" y="2886681"/>
            <a:ext cx="938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2</a:t>
            </a:r>
            <a:r>
              <a:rPr lang="es-MX" sz="1050" dirty="0" smtClean="0"/>
              <a:t> DIAS</a:t>
            </a:r>
            <a:endParaRPr lang="es-MX" sz="1050" dirty="0"/>
          </a:p>
        </p:txBody>
      </p:sp>
      <p:sp>
        <p:nvSpPr>
          <p:cNvPr id="135" name="134 Rectángulo"/>
          <p:cNvSpPr/>
          <p:nvPr/>
        </p:nvSpPr>
        <p:spPr>
          <a:xfrm>
            <a:off x="1217762" y="3437517"/>
            <a:ext cx="6937856" cy="653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JIRAFA Y  CEBRA</a:t>
            </a:r>
          </a:p>
        </p:txBody>
      </p:sp>
      <p:sp>
        <p:nvSpPr>
          <p:cNvPr id="136" name="135 CuadroTexto"/>
          <p:cNvSpPr txBox="1"/>
          <p:nvPr/>
        </p:nvSpPr>
        <p:spPr>
          <a:xfrm>
            <a:off x="29732" y="4366932"/>
            <a:ext cx="1289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 CEDIM  CENTRO</a:t>
            </a:r>
            <a:endParaRPr lang="es-MX" sz="1200" b="1" dirty="0"/>
          </a:p>
        </p:txBody>
      </p:sp>
      <p:cxnSp>
        <p:nvCxnSpPr>
          <p:cNvPr id="138" name="137 Conector recto"/>
          <p:cNvCxnSpPr/>
          <p:nvPr/>
        </p:nvCxnSpPr>
        <p:spPr>
          <a:xfrm flipH="1">
            <a:off x="2665707" y="3440776"/>
            <a:ext cx="668" cy="647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139 Conector recto"/>
          <p:cNvCxnSpPr/>
          <p:nvPr/>
        </p:nvCxnSpPr>
        <p:spPr>
          <a:xfrm flipH="1">
            <a:off x="3235808" y="3459826"/>
            <a:ext cx="6204" cy="628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"/>
          <p:cNvCxnSpPr/>
          <p:nvPr/>
        </p:nvCxnSpPr>
        <p:spPr>
          <a:xfrm flipH="1">
            <a:off x="3798601" y="3440776"/>
            <a:ext cx="4520" cy="647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151 Conector recto"/>
          <p:cNvCxnSpPr/>
          <p:nvPr/>
        </p:nvCxnSpPr>
        <p:spPr>
          <a:xfrm>
            <a:off x="6493510" y="3437517"/>
            <a:ext cx="0" cy="650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153 Conector recto"/>
          <p:cNvCxnSpPr/>
          <p:nvPr/>
        </p:nvCxnSpPr>
        <p:spPr>
          <a:xfrm flipH="1">
            <a:off x="7354741" y="3456567"/>
            <a:ext cx="5316" cy="63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158 Rectángulo"/>
          <p:cNvSpPr/>
          <p:nvPr/>
        </p:nvSpPr>
        <p:spPr>
          <a:xfrm>
            <a:off x="1217762" y="4207240"/>
            <a:ext cx="6937856" cy="6141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800" dirty="0"/>
              <a:t>4 CTS.. MIXTO,1/2 CEMENTO</a:t>
            </a:r>
          </a:p>
          <a:p>
            <a:r>
              <a:rPr lang="es-MX" sz="800" dirty="0"/>
              <a:t>1 MTS. VARILLA DE ½,,6 LTS. DE PINTURA,2 MTS.SOGA</a:t>
            </a:r>
          </a:p>
          <a:p>
            <a:r>
              <a:rPr lang="es-MX" sz="800" dirty="0"/>
              <a:t>ARENA #5, 1/2 CARRETILLAS,2 LTS. THINER</a:t>
            </a:r>
          </a:p>
        </p:txBody>
      </p:sp>
      <p:cxnSp>
        <p:nvCxnSpPr>
          <p:cNvPr id="165" name="164 Conector recto"/>
          <p:cNvCxnSpPr/>
          <p:nvPr/>
        </p:nvCxnSpPr>
        <p:spPr>
          <a:xfrm>
            <a:off x="2666375" y="4183726"/>
            <a:ext cx="7604" cy="637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166 Conector recto"/>
          <p:cNvCxnSpPr/>
          <p:nvPr/>
        </p:nvCxnSpPr>
        <p:spPr>
          <a:xfrm flipH="1">
            <a:off x="3235808" y="4193251"/>
            <a:ext cx="6204" cy="628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168 Conector recto"/>
          <p:cNvCxnSpPr/>
          <p:nvPr/>
        </p:nvCxnSpPr>
        <p:spPr>
          <a:xfrm>
            <a:off x="3808346" y="4174201"/>
            <a:ext cx="0" cy="647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170 Conector recto"/>
          <p:cNvCxnSpPr/>
          <p:nvPr/>
        </p:nvCxnSpPr>
        <p:spPr>
          <a:xfrm flipH="1">
            <a:off x="4680844" y="4193250"/>
            <a:ext cx="1" cy="609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"/>
          <p:cNvCxnSpPr>
            <a:stCxn id="60" idx="0"/>
            <a:endCxn id="60" idx="2"/>
          </p:cNvCxnSpPr>
          <p:nvPr/>
        </p:nvCxnSpPr>
        <p:spPr>
          <a:xfrm>
            <a:off x="4671822" y="1976370"/>
            <a:ext cx="0" cy="654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180 Conector recto"/>
          <p:cNvCxnSpPr/>
          <p:nvPr/>
        </p:nvCxnSpPr>
        <p:spPr>
          <a:xfrm>
            <a:off x="6493510" y="4174201"/>
            <a:ext cx="6206" cy="647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185 Conector recto"/>
          <p:cNvCxnSpPr/>
          <p:nvPr/>
        </p:nvCxnSpPr>
        <p:spPr>
          <a:xfrm flipH="1">
            <a:off x="7354741" y="4212301"/>
            <a:ext cx="10632" cy="609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190 CuadroTexto"/>
          <p:cNvSpPr txBox="1"/>
          <p:nvPr/>
        </p:nvSpPr>
        <p:spPr>
          <a:xfrm>
            <a:off x="2696806" y="1717415"/>
            <a:ext cx="969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CAMPO</a:t>
            </a:r>
            <a:endParaRPr lang="es-MX" sz="1050" dirty="0"/>
          </a:p>
        </p:txBody>
      </p:sp>
      <p:sp>
        <p:nvSpPr>
          <p:cNvPr id="192" name="191 Rectángulo"/>
          <p:cNvSpPr/>
          <p:nvPr/>
        </p:nvSpPr>
        <p:spPr>
          <a:xfrm>
            <a:off x="3184414" y="1714259"/>
            <a:ext cx="5806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50" dirty="0" smtClean="0"/>
              <a:t>TALLER</a:t>
            </a:r>
            <a:endParaRPr lang="es-MX" sz="1050" dirty="0"/>
          </a:p>
        </p:txBody>
      </p:sp>
      <p:sp>
        <p:nvSpPr>
          <p:cNvPr id="101" name="100 CuadroTexto"/>
          <p:cNvSpPr txBox="1"/>
          <p:nvPr/>
        </p:nvSpPr>
        <p:spPr>
          <a:xfrm>
            <a:off x="2708870" y="2154792"/>
            <a:ext cx="9793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7</a:t>
            </a:r>
            <a:endParaRPr lang="es-MX" sz="1050" dirty="0"/>
          </a:p>
        </p:txBody>
      </p:sp>
      <p:sp>
        <p:nvSpPr>
          <p:cNvPr id="102" name="101 CuadroTexto"/>
          <p:cNvSpPr txBox="1"/>
          <p:nvPr/>
        </p:nvSpPr>
        <p:spPr>
          <a:xfrm>
            <a:off x="4155309" y="2114160"/>
            <a:ext cx="393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2</a:t>
            </a:r>
            <a:endParaRPr lang="es-MX" sz="1050" dirty="0"/>
          </a:p>
        </p:txBody>
      </p:sp>
      <p:sp>
        <p:nvSpPr>
          <p:cNvPr id="91" name="90 CuadroTexto"/>
          <p:cNvSpPr txBox="1"/>
          <p:nvPr/>
        </p:nvSpPr>
        <p:spPr>
          <a:xfrm>
            <a:off x="2735374" y="2887425"/>
            <a:ext cx="323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7</a:t>
            </a:r>
            <a:endParaRPr lang="es-MX" sz="105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633" y="1976370"/>
            <a:ext cx="753804" cy="62583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315189" y="2022920"/>
            <a:ext cx="113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JIRAFA Y  CEBRA</a:t>
            </a:r>
            <a:endParaRPr lang="es-MX" dirty="0"/>
          </a:p>
        </p:txBody>
      </p:sp>
      <p:sp>
        <p:nvSpPr>
          <p:cNvPr id="73" name="72 CuadroTexto"/>
          <p:cNvSpPr txBox="1"/>
          <p:nvPr/>
        </p:nvSpPr>
        <p:spPr>
          <a:xfrm>
            <a:off x="1407841" y="2691217"/>
            <a:ext cx="113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JIRAFA Y  CEBRA</a:t>
            </a:r>
            <a:endParaRPr lang="es-MX" dirty="0"/>
          </a:p>
        </p:txBody>
      </p:sp>
      <p:cxnSp>
        <p:nvCxnSpPr>
          <p:cNvPr id="27" name="26 Conector recto"/>
          <p:cNvCxnSpPr/>
          <p:nvPr/>
        </p:nvCxnSpPr>
        <p:spPr>
          <a:xfrm flipV="1">
            <a:off x="2662764" y="1611529"/>
            <a:ext cx="2277" cy="33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4699774" y="2137244"/>
            <a:ext cx="1916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PALA,MAZO,ALAMBRE Y PINZAS</a:t>
            </a:r>
            <a:endParaRPr lang="es-MX" sz="1000" dirty="0"/>
          </a:p>
        </p:txBody>
      </p:sp>
      <p:sp>
        <p:nvSpPr>
          <p:cNvPr id="43" name="42 Rectángulo"/>
          <p:cNvSpPr/>
          <p:nvPr/>
        </p:nvSpPr>
        <p:spPr>
          <a:xfrm>
            <a:off x="4727944" y="2921276"/>
            <a:ext cx="1850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/>
              <a:t>PALA,MAZO,ALAMBRE Y PINZAS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103336" y="3594292"/>
            <a:ext cx="1211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/>
              <a:t>CEDIM MONTE VERDE</a:t>
            </a:r>
            <a:endParaRPr lang="es-MX" sz="1200" b="1" dirty="0"/>
          </a:p>
        </p:txBody>
      </p:sp>
      <p:sp>
        <p:nvSpPr>
          <p:cNvPr id="47" name="46 Rectángulo"/>
          <p:cNvSpPr/>
          <p:nvPr/>
        </p:nvSpPr>
        <p:spPr>
          <a:xfrm>
            <a:off x="1367712" y="3441892"/>
            <a:ext cx="1399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JIRAFA Y  CEBRA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1195537" y="4175039"/>
            <a:ext cx="1625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JIRAFA,CEBRA     Y MACETONES</a:t>
            </a:r>
            <a:endParaRPr lang="es-MX" dirty="0"/>
          </a:p>
        </p:txBody>
      </p:sp>
      <p:sp>
        <p:nvSpPr>
          <p:cNvPr id="100" name="99 CuadroTexto"/>
          <p:cNvSpPr txBox="1"/>
          <p:nvPr/>
        </p:nvSpPr>
        <p:spPr>
          <a:xfrm>
            <a:off x="2745662" y="3754416"/>
            <a:ext cx="323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7</a:t>
            </a:r>
            <a:endParaRPr lang="es-MX" sz="1050" dirty="0"/>
          </a:p>
        </p:txBody>
      </p:sp>
      <p:sp>
        <p:nvSpPr>
          <p:cNvPr id="104" name="103 CuadroTexto"/>
          <p:cNvSpPr txBox="1"/>
          <p:nvPr/>
        </p:nvSpPr>
        <p:spPr>
          <a:xfrm>
            <a:off x="2766734" y="4391131"/>
            <a:ext cx="323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22</a:t>
            </a:r>
            <a:endParaRPr lang="es-MX" sz="1050" dirty="0"/>
          </a:p>
        </p:txBody>
      </p:sp>
      <p:sp>
        <p:nvSpPr>
          <p:cNvPr id="106" name="105 CuadroTexto"/>
          <p:cNvSpPr txBox="1"/>
          <p:nvPr/>
        </p:nvSpPr>
        <p:spPr>
          <a:xfrm>
            <a:off x="4120237" y="4416269"/>
            <a:ext cx="323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3</a:t>
            </a:r>
            <a:endParaRPr lang="es-MX" sz="1050" dirty="0"/>
          </a:p>
        </p:txBody>
      </p:sp>
      <p:sp>
        <p:nvSpPr>
          <p:cNvPr id="108" name="107 CuadroTexto"/>
          <p:cNvSpPr txBox="1"/>
          <p:nvPr/>
        </p:nvSpPr>
        <p:spPr>
          <a:xfrm>
            <a:off x="4130141" y="3706791"/>
            <a:ext cx="323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2</a:t>
            </a:r>
            <a:endParaRPr lang="es-MX" sz="1050" dirty="0"/>
          </a:p>
        </p:txBody>
      </p:sp>
      <p:sp>
        <p:nvSpPr>
          <p:cNvPr id="50" name="49 Rectángulo"/>
          <p:cNvSpPr/>
          <p:nvPr/>
        </p:nvSpPr>
        <p:spPr>
          <a:xfrm>
            <a:off x="4705030" y="3727671"/>
            <a:ext cx="1850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/>
              <a:t>PALA,MAZO,ALAMBRE Y PINZAS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4727944" y="4381669"/>
            <a:ext cx="1850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/>
              <a:t>PALA,MAZO,ALAMBRE Y PINZAS</a:t>
            </a:r>
          </a:p>
        </p:txBody>
      </p:sp>
      <p:sp>
        <p:nvSpPr>
          <p:cNvPr id="110" name="109 CuadroTexto"/>
          <p:cNvSpPr txBox="1"/>
          <p:nvPr/>
        </p:nvSpPr>
        <p:spPr>
          <a:xfrm>
            <a:off x="6622168" y="3686497"/>
            <a:ext cx="938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2</a:t>
            </a:r>
            <a:r>
              <a:rPr lang="es-MX" sz="1050" dirty="0" smtClean="0"/>
              <a:t> DIAS</a:t>
            </a:r>
            <a:endParaRPr lang="es-MX" sz="1050" dirty="0"/>
          </a:p>
        </p:txBody>
      </p:sp>
      <p:sp>
        <p:nvSpPr>
          <p:cNvPr id="111" name="110 CuadroTexto"/>
          <p:cNvSpPr txBox="1"/>
          <p:nvPr/>
        </p:nvSpPr>
        <p:spPr>
          <a:xfrm>
            <a:off x="6650743" y="4362556"/>
            <a:ext cx="5848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2</a:t>
            </a:r>
            <a:r>
              <a:rPr lang="es-MX" sz="1050" dirty="0" smtClean="0"/>
              <a:t> DIAS</a:t>
            </a:r>
            <a:endParaRPr lang="es-MX" sz="1050" dirty="0"/>
          </a:p>
        </p:txBody>
      </p:sp>
      <p:pic>
        <p:nvPicPr>
          <p:cNvPr id="53" name="5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6416" y="2719792"/>
            <a:ext cx="789202" cy="589122"/>
          </a:xfrm>
          <a:prstGeom prst="rect">
            <a:avLst/>
          </a:prstGeom>
        </p:spPr>
      </p:pic>
      <p:pic>
        <p:nvPicPr>
          <p:cNvPr id="54" name="5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4741" y="3463131"/>
            <a:ext cx="779419" cy="628306"/>
          </a:xfrm>
          <a:prstGeom prst="rect">
            <a:avLst/>
          </a:prstGeom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4742" y="4233372"/>
            <a:ext cx="787696" cy="587998"/>
          </a:xfrm>
          <a:prstGeom prst="rect">
            <a:avLst/>
          </a:prstGeom>
        </p:spPr>
      </p:pic>
      <p:sp>
        <p:nvSpPr>
          <p:cNvPr id="67" name="66 CuadroTexto"/>
          <p:cNvSpPr txBox="1"/>
          <p:nvPr/>
        </p:nvSpPr>
        <p:spPr>
          <a:xfrm>
            <a:off x="3650235" y="1264179"/>
            <a:ext cx="2099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GUARDERÍAS</a:t>
            </a:r>
            <a:endParaRPr lang="es-MX" sz="2000" b="1" dirty="0"/>
          </a:p>
        </p:txBody>
      </p:sp>
      <p:cxnSp>
        <p:nvCxnSpPr>
          <p:cNvPr id="32" name="31 Conector recto"/>
          <p:cNvCxnSpPr/>
          <p:nvPr/>
        </p:nvCxnSpPr>
        <p:spPr>
          <a:xfrm>
            <a:off x="4691777" y="2678776"/>
            <a:ext cx="0" cy="662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>
            <a:stCxn id="135" idx="0"/>
            <a:endCxn id="135" idx="2"/>
          </p:cNvCxnSpPr>
          <p:nvPr/>
        </p:nvCxnSpPr>
        <p:spPr>
          <a:xfrm>
            <a:off x="4686690" y="3437517"/>
            <a:ext cx="0" cy="653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 flipV="1">
            <a:off x="4673547" y="1621736"/>
            <a:ext cx="0" cy="290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81 Rectángulo"/>
          <p:cNvSpPr/>
          <p:nvPr/>
        </p:nvSpPr>
        <p:spPr>
          <a:xfrm>
            <a:off x="1217762" y="4926676"/>
            <a:ext cx="6937856" cy="590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5" name="84 Conector recto"/>
          <p:cNvCxnSpPr/>
          <p:nvPr/>
        </p:nvCxnSpPr>
        <p:spPr>
          <a:xfrm flipV="1">
            <a:off x="7360058" y="4926676"/>
            <a:ext cx="0" cy="565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>
            <a:off x="6493510" y="4926676"/>
            <a:ext cx="0" cy="590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>
            <a:stCxn id="82" idx="0"/>
            <a:endCxn id="82" idx="2"/>
          </p:cNvCxnSpPr>
          <p:nvPr/>
        </p:nvCxnSpPr>
        <p:spPr>
          <a:xfrm>
            <a:off x="4686690" y="4926676"/>
            <a:ext cx="0" cy="590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>
            <a:off x="3808346" y="4926676"/>
            <a:ext cx="0" cy="590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"/>
          <p:cNvCxnSpPr/>
          <p:nvPr/>
        </p:nvCxnSpPr>
        <p:spPr>
          <a:xfrm>
            <a:off x="3235808" y="4926676"/>
            <a:ext cx="0" cy="590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>
            <a:off x="2664454" y="4926676"/>
            <a:ext cx="0" cy="590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Rectángulo"/>
          <p:cNvSpPr/>
          <p:nvPr/>
        </p:nvSpPr>
        <p:spPr>
          <a:xfrm>
            <a:off x="82368" y="5024858"/>
            <a:ext cx="1478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/>
              <a:t>CEDIM </a:t>
            </a:r>
            <a:r>
              <a:rPr lang="es-MX" sz="1200" b="1" dirty="0" smtClean="0"/>
              <a:t> MONTE       CRISTAL</a:t>
            </a:r>
            <a:endParaRPr lang="es-MX" sz="1200" b="1" dirty="0"/>
          </a:p>
        </p:txBody>
      </p:sp>
      <p:sp>
        <p:nvSpPr>
          <p:cNvPr id="113" name="112 Rectángulo"/>
          <p:cNvSpPr/>
          <p:nvPr/>
        </p:nvSpPr>
        <p:spPr>
          <a:xfrm>
            <a:off x="1330710" y="4951528"/>
            <a:ext cx="1268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JIRAFA Y  CEBRA</a:t>
            </a:r>
          </a:p>
        </p:txBody>
      </p:sp>
      <p:sp>
        <p:nvSpPr>
          <p:cNvPr id="139" name="138 CuadroTexto"/>
          <p:cNvSpPr txBox="1"/>
          <p:nvPr/>
        </p:nvSpPr>
        <p:spPr>
          <a:xfrm>
            <a:off x="2759831" y="5128732"/>
            <a:ext cx="323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7</a:t>
            </a:r>
            <a:endParaRPr lang="es-MX" sz="1050" dirty="0"/>
          </a:p>
        </p:txBody>
      </p:sp>
      <p:sp>
        <p:nvSpPr>
          <p:cNvPr id="141" name="140 CuadroTexto"/>
          <p:cNvSpPr txBox="1"/>
          <p:nvPr/>
        </p:nvSpPr>
        <p:spPr>
          <a:xfrm>
            <a:off x="4120237" y="5147735"/>
            <a:ext cx="454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2</a:t>
            </a:r>
          </a:p>
        </p:txBody>
      </p:sp>
      <p:sp>
        <p:nvSpPr>
          <p:cNvPr id="115" name="114 Rectángulo"/>
          <p:cNvSpPr/>
          <p:nvPr/>
        </p:nvSpPr>
        <p:spPr>
          <a:xfrm>
            <a:off x="4705030" y="5132579"/>
            <a:ext cx="1850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/>
              <a:t>PALA,MAZO,ALAMBRE Y PINZAS</a:t>
            </a:r>
          </a:p>
        </p:txBody>
      </p:sp>
      <p:sp>
        <p:nvSpPr>
          <p:cNvPr id="116" name="115 Rectángulo"/>
          <p:cNvSpPr/>
          <p:nvPr/>
        </p:nvSpPr>
        <p:spPr>
          <a:xfrm>
            <a:off x="6672213" y="5090632"/>
            <a:ext cx="5565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/>
              <a:t>2 DIAS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4190" y="4946172"/>
            <a:ext cx="738620" cy="551364"/>
          </a:xfrm>
          <a:prstGeom prst="rect">
            <a:avLst/>
          </a:prstGeom>
        </p:spPr>
      </p:pic>
      <p:sp>
        <p:nvSpPr>
          <p:cNvPr id="97" name="CuadroTexto 1"/>
          <p:cNvSpPr txBox="1"/>
          <p:nvPr/>
        </p:nvSpPr>
        <p:spPr>
          <a:xfrm>
            <a:off x="1026475" y="116632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INTECO</a:t>
            </a:r>
          </a:p>
        </p:txBody>
      </p:sp>
      <p:sp>
        <p:nvSpPr>
          <p:cNvPr id="107" name="CuadroTexto 1"/>
          <p:cNvSpPr txBox="1"/>
          <p:nvPr/>
        </p:nvSpPr>
        <p:spPr>
          <a:xfrm>
            <a:off x="3326348" y="6403596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58955" y="5620012"/>
            <a:ext cx="4380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u="sng" dirty="0" smtClean="0">
                <a:hlinkClick r:id="rId7" action="ppaction://hlinksldjump"/>
              </a:rPr>
              <a:t>TRABAJOS EN CAMPO E INVENTARIO DE LLANTAS</a:t>
            </a:r>
            <a:endParaRPr lang="es-MX" sz="1600" b="1" u="sng" dirty="0"/>
          </a:p>
        </p:txBody>
      </p:sp>
    </p:spTree>
    <p:extLst>
      <p:ext uri="{BB962C8B-B14F-4D97-AF65-F5344CB8AC3E}">
        <p14:creationId xmlns:p14="http://schemas.microsoft.com/office/powerpoint/2010/main" xmlns="" val="144784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2564287" y="1267084"/>
            <a:ext cx="4675453" cy="3127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543819" y="1219708"/>
            <a:ext cx="125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LLANTAS USADAS</a:t>
            </a:r>
            <a:endParaRPr lang="es-MX" sz="1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816509" y="1282290"/>
            <a:ext cx="12078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PERSONAL</a:t>
            </a:r>
            <a:endParaRPr lang="es-MX" sz="105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114478" y="1305842"/>
            <a:ext cx="105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MATERIAL</a:t>
            </a:r>
            <a:endParaRPr lang="es-MX" sz="1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378509" y="1296478"/>
            <a:ext cx="10207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TIEMPO</a:t>
            </a:r>
            <a:endParaRPr lang="es-MX" sz="1050" dirty="0"/>
          </a:p>
        </p:txBody>
      </p:sp>
      <p:sp>
        <p:nvSpPr>
          <p:cNvPr id="34" name="33 Rectángulo"/>
          <p:cNvSpPr/>
          <p:nvPr/>
        </p:nvSpPr>
        <p:spPr>
          <a:xfrm>
            <a:off x="1117007" y="1272639"/>
            <a:ext cx="1447280" cy="307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39" name="38 Conector recto"/>
          <p:cNvCxnSpPr>
            <a:stCxn id="17" idx="3"/>
            <a:endCxn id="17" idx="3"/>
          </p:cNvCxnSpPr>
          <p:nvPr/>
        </p:nvCxnSpPr>
        <p:spPr>
          <a:xfrm>
            <a:off x="7239740" y="14234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V="1">
            <a:off x="2563781" y="1423436"/>
            <a:ext cx="1086240" cy="2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/>
        </p:nvSpPr>
        <p:spPr>
          <a:xfrm>
            <a:off x="1179188" y="1278905"/>
            <a:ext cx="26262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FIGURAS REALIZADAS</a:t>
            </a:r>
            <a:endParaRPr lang="es-MX" sz="1050" dirty="0"/>
          </a:p>
        </p:txBody>
      </p:sp>
      <p:sp>
        <p:nvSpPr>
          <p:cNvPr id="60" name="59 Rectángulo"/>
          <p:cNvSpPr/>
          <p:nvPr/>
        </p:nvSpPr>
        <p:spPr>
          <a:xfrm>
            <a:off x="1102760" y="1689919"/>
            <a:ext cx="7078397" cy="77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B1 ELEFANTE</a:t>
            </a:r>
          </a:p>
          <a:p>
            <a:r>
              <a:rPr lang="es-MX" dirty="0"/>
              <a:t>1 JUIRAFA,1 CEBRA</a:t>
            </a:r>
          </a:p>
          <a:p>
            <a:r>
              <a:rPr lang="es-MX" dirty="0"/>
              <a:t>1 MINI PIRÁMIDE</a:t>
            </a:r>
          </a:p>
          <a:p>
            <a:r>
              <a:rPr lang="es-MX" dirty="0" smtClean="0"/>
              <a:t>ASE </a:t>
            </a:r>
            <a:r>
              <a:rPr lang="es-MX" dirty="0"/>
              <a:t>NOMENCLATURA </a:t>
            </a:r>
          </a:p>
          <a:p>
            <a:r>
              <a:rPr lang="es-MX" dirty="0" smtClean="0"/>
              <a:t>5TI1PO </a:t>
            </a:r>
            <a:r>
              <a:rPr lang="es-MX" dirty="0"/>
              <a:t>8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-121638" y="1905049"/>
            <a:ext cx="142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REAL DE SAN JOSÉ</a:t>
            </a:r>
            <a:endParaRPr lang="es-MX" sz="1100" b="1" dirty="0"/>
          </a:p>
        </p:txBody>
      </p:sp>
      <p:cxnSp>
        <p:nvCxnSpPr>
          <p:cNvPr id="63" name="62 Conector recto"/>
          <p:cNvCxnSpPr/>
          <p:nvPr/>
        </p:nvCxnSpPr>
        <p:spPr>
          <a:xfrm>
            <a:off x="2551373" y="1682052"/>
            <a:ext cx="0" cy="77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3677833" y="1682052"/>
            <a:ext cx="0" cy="77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367879" y="1682052"/>
            <a:ext cx="0" cy="844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3103675" y="1680028"/>
            <a:ext cx="10928" cy="772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Rectángulo"/>
          <p:cNvSpPr/>
          <p:nvPr/>
        </p:nvSpPr>
        <p:spPr>
          <a:xfrm>
            <a:off x="2551373" y="1660924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sz="1050" dirty="0"/>
          </a:p>
        </p:txBody>
      </p:sp>
      <p:sp>
        <p:nvSpPr>
          <p:cNvPr id="80" name="79 CuadroTexto"/>
          <p:cNvSpPr txBox="1"/>
          <p:nvPr/>
        </p:nvSpPr>
        <p:spPr>
          <a:xfrm>
            <a:off x="2513574" y="1872682"/>
            <a:ext cx="15336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9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3952169" y="1763272"/>
            <a:ext cx="12652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050" dirty="0"/>
          </a:p>
        </p:txBody>
      </p:sp>
      <p:sp>
        <p:nvSpPr>
          <p:cNvPr id="95" name="94 Rectángulo"/>
          <p:cNvSpPr/>
          <p:nvPr/>
        </p:nvSpPr>
        <p:spPr>
          <a:xfrm>
            <a:off x="6500716" y="1910425"/>
            <a:ext cx="5421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50" dirty="0"/>
              <a:t>2</a:t>
            </a:r>
            <a:r>
              <a:rPr lang="es-MX" sz="1050" dirty="0" smtClean="0"/>
              <a:t> DÍAS</a:t>
            </a:r>
            <a:endParaRPr lang="es-MX" sz="1050" dirty="0"/>
          </a:p>
        </p:txBody>
      </p:sp>
      <p:sp>
        <p:nvSpPr>
          <p:cNvPr id="99" name="98 Rectángulo"/>
          <p:cNvSpPr/>
          <p:nvPr/>
        </p:nvSpPr>
        <p:spPr>
          <a:xfrm>
            <a:off x="1079432" y="2574173"/>
            <a:ext cx="7101725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03" name="102 Conector recto"/>
          <p:cNvCxnSpPr/>
          <p:nvPr/>
        </p:nvCxnSpPr>
        <p:spPr>
          <a:xfrm>
            <a:off x="2550040" y="2585664"/>
            <a:ext cx="1333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>
            <a:off x="3702650" y="2585664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"/>
          <p:cNvCxnSpPr/>
          <p:nvPr/>
        </p:nvCxnSpPr>
        <p:spPr>
          <a:xfrm>
            <a:off x="4662081" y="2585664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>
            <a:off x="6378509" y="2585664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>
            <a:off x="7250372" y="1682052"/>
            <a:ext cx="0" cy="77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"/>
          <p:cNvCxnSpPr/>
          <p:nvPr/>
        </p:nvCxnSpPr>
        <p:spPr>
          <a:xfrm>
            <a:off x="7245056" y="2585664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118 CuadroTexto"/>
          <p:cNvSpPr txBox="1"/>
          <p:nvPr/>
        </p:nvSpPr>
        <p:spPr>
          <a:xfrm>
            <a:off x="5808" y="2781998"/>
            <a:ext cx="1168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SIERRA VISTA</a:t>
            </a:r>
            <a:endParaRPr lang="es-MX" sz="1100" b="1" dirty="0"/>
          </a:p>
        </p:txBody>
      </p:sp>
      <p:cxnSp>
        <p:nvCxnSpPr>
          <p:cNvPr id="127" name="126 Conector recto"/>
          <p:cNvCxnSpPr/>
          <p:nvPr/>
        </p:nvCxnSpPr>
        <p:spPr>
          <a:xfrm>
            <a:off x="3114603" y="2585664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CuadroTexto"/>
          <p:cNvSpPr txBox="1"/>
          <p:nvPr/>
        </p:nvSpPr>
        <p:spPr>
          <a:xfrm>
            <a:off x="4066893" y="2890464"/>
            <a:ext cx="454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4</a:t>
            </a:r>
            <a:endParaRPr lang="es-MX" sz="1050" dirty="0"/>
          </a:p>
        </p:txBody>
      </p:sp>
      <p:sp>
        <p:nvSpPr>
          <p:cNvPr id="131" name="130 Rectángulo"/>
          <p:cNvSpPr/>
          <p:nvPr/>
        </p:nvSpPr>
        <p:spPr>
          <a:xfrm>
            <a:off x="4761659" y="2614239"/>
            <a:ext cx="1587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 smtClean="0"/>
              <a:t>4 CTS.. MIXTO,1/2 </a:t>
            </a:r>
            <a:r>
              <a:rPr lang="es-MX" sz="800" dirty="0"/>
              <a:t>CEMENTO</a:t>
            </a:r>
          </a:p>
          <a:p>
            <a:r>
              <a:rPr lang="es-MX" sz="800" dirty="0"/>
              <a:t>1</a:t>
            </a:r>
            <a:r>
              <a:rPr lang="es-MX" sz="800" dirty="0" smtClean="0"/>
              <a:t> </a:t>
            </a:r>
            <a:r>
              <a:rPr lang="es-MX" sz="800" dirty="0"/>
              <a:t>MTS. VARILLA DE </a:t>
            </a:r>
            <a:r>
              <a:rPr lang="es-MX" sz="800" dirty="0" smtClean="0"/>
              <a:t>½,,6 LTS. </a:t>
            </a:r>
            <a:r>
              <a:rPr lang="es-MX" sz="800" dirty="0"/>
              <a:t>DE </a:t>
            </a:r>
            <a:r>
              <a:rPr lang="es-MX" sz="800" dirty="0" smtClean="0"/>
              <a:t>PINTURA,2 MTS.SOGA</a:t>
            </a:r>
          </a:p>
          <a:p>
            <a:r>
              <a:rPr lang="es-MX" sz="800" dirty="0" smtClean="0"/>
              <a:t>ARENA </a:t>
            </a:r>
            <a:r>
              <a:rPr lang="es-MX" sz="800" dirty="0"/>
              <a:t>#</a:t>
            </a:r>
            <a:r>
              <a:rPr lang="es-MX" sz="800" dirty="0" smtClean="0"/>
              <a:t>5, 1/2 CARRETILLAS,2 </a:t>
            </a:r>
            <a:r>
              <a:rPr lang="es-MX" sz="800" dirty="0"/>
              <a:t>LTS. THINER</a:t>
            </a:r>
          </a:p>
        </p:txBody>
      </p:sp>
      <p:sp>
        <p:nvSpPr>
          <p:cNvPr id="132" name="131 CuadroTexto"/>
          <p:cNvSpPr txBox="1"/>
          <p:nvPr/>
        </p:nvSpPr>
        <p:spPr>
          <a:xfrm>
            <a:off x="6501769" y="2888819"/>
            <a:ext cx="938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3</a:t>
            </a:r>
            <a:r>
              <a:rPr lang="es-MX" sz="1050" dirty="0" smtClean="0"/>
              <a:t> DIAS</a:t>
            </a:r>
            <a:endParaRPr lang="es-MX" sz="1050" dirty="0"/>
          </a:p>
        </p:txBody>
      </p:sp>
      <p:sp>
        <p:nvSpPr>
          <p:cNvPr id="133" name="132 Rectángulo"/>
          <p:cNvSpPr/>
          <p:nvPr/>
        </p:nvSpPr>
        <p:spPr>
          <a:xfrm>
            <a:off x="1127326" y="2544425"/>
            <a:ext cx="2488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 smtClean="0">
                <a:solidFill>
                  <a:srgbClr val="FF0000"/>
                </a:solidFill>
              </a:rPr>
              <a:t>1 ELEFANTE</a:t>
            </a:r>
          </a:p>
          <a:p>
            <a:r>
              <a:rPr lang="es-MX" sz="800" dirty="0" smtClean="0">
                <a:solidFill>
                  <a:srgbClr val="FF0000"/>
                </a:solidFill>
              </a:rPr>
              <a:t>1 JUIRAFA,1 CEBRA</a:t>
            </a:r>
          </a:p>
          <a:p>
            <a:r>
              <a:rPr lang="es-MX" sz="800" dirty="0" smtClean="0">
                <a:solidFill>
                  <a:srgbClr val="FF0000"/>
                </a:solidFill>
              </a:rPr>
              <a:t>1 MINI PIRÁMIDE</a:t>
            </a:r>
            <a:endParaRPr lang="es-MX" sz="800" dirty="0">
              <a:solidFill>
                <a:srgbClr val="FF0000"/>
              </a:solidFill>
            </a:endParaRPr>
          </a:p>
        </p:txBody>
      </p:sp>
      <p:sp>
        <p:nvSpPr>
          <p:cNvPr id="135" name="134 Rectángulo"/>
          <p:cNvSpPr/>
          <p:nvPr/>
        </p:nvSpPr>
        <p:spPr>
          <a:xfrm>
            <a:off x="1087508" y="3477755"/>
            <a:ext cx="709365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6" name="135 CuadroTexto"/>
          <p:cNvSpPr txBox="1"/>
          <p:nvPr/>
        </p:nvSpPr>
        <p:spPr>
          <a:xfrm>
            <a:off x="6688" y="3600404"/>
            <a:ext cx="1067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VILLAS </a:t>
            </a:r>
          </a:p>
          <a:p>
            <a:r>
              <a:rPr lang="es-MX" sz="1100" b="1" dirty="0" smtClean="0"/>
              <a:t>DE SAN JUAN</a:t>
            </a:r>
            <a:endParaRPr lang="es-MX" sz="1100" b="1" dirty="0"/>
          </a:p>
        </p:txBody>
      </p:sp>
      <p:cxnSp>
        <p:nvCxnSpPr>
          <p:cNvPr id="138" name="137 Conector recto"/>
          <p:cNvCxnSpPr/>
          <p:nvPr/>
        </p:nvCxnSpPr>
        <p:spPr>
          <a:xfrm flipH="1">
            <a:off x="2550706" y="3471489"/>
            <a:ext cx="667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139 Conector recto"/>
          <p:cNvCxnSpPr/>
          <p:nvPr/>
        </p:nvCxnSpPr>
        <p:spPr>
          <a:xfrm>
            <a:off x="3127011" y="3471489"/>
            <a:ext cx="0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"/>
          <p:cNvCxnSpPr/>
          <p:nvPr/>
        </p:nvCxnSpPr>
        <p:spPr>
          <a:xfrm>
            <a:off x="3707170" y="3471489"/>
            <a:ext cx="0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142 CuadroTexto"/>
          <p:cNvSpPr txBox="1"/>
          <p:nvPr/>
        </p:nvSpPr>
        <p:spPr>
          <a:xfrm>
            <a:off x="2689581" y="3735056"/>
            <a:ext cx="5850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4</a:t>
            </a:r>
            <a:endParaRPr lang="es-MX" sz="1050" dirty="0"/>
          </a:p>
        </p:txBody>
      </p:sp>
      <p:sp>
        <p:nvSpPr>
          <p:cNvPr id="144" name="143 Rectángulo"/>
          <p:cNvSpPr/>
          <p:nvPr/>
        </p:nvSpPr>
        <p:spPr>
          <a:xfrm>
            <a:off x="1105204" y="3735056"/>
            <a:ext cx="1408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 smtClean="0"/>
              <a:t>FIGURAS,ELEFANTE,JIRAFA      CEBRA E  INICIO DE PIRÁMIDE</a:t>
            </a:r>
            <a:endParaRPr lang="es-MX" sz="800" dirty="0"/>
          </a:p>
        </p:txBody>
      </p:sp>
      <p:cxnSp>
        <p:nvCxnSpPr>
          <p:cNvPr id="150" name="149 Conector recto"/>
          <p:cNvCxnSpPr/>
          <p:nvPr/>
        </p:nvCxnSpPr>
        <p:spPr>
          <a:xfrm>
            <a:off x="4666409" y="3477755"/>
            <a:ext cx="0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151 Conector recto"/>
          <p:cNvCxnSpPr/>
          <p:nvPr/>
        </p:nvCxnSpPr>
        <p:spPr>
          <a:xfrm>
            <a:off x="6378509" y="3471489"/>
            <a:ext cx="0" cy="787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153 Conector recto"/>
          <p:cNvCxnSpPr/>
          <p:nvPr/>
        </p:nvCxnSpPr>
        <p:spPr>
          <a:xfrm>
            <a:off x="7245056" y="3477755"/>
            <a:ext cx="0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154 CuadroTexto"/>
          <p:cNvSpPr txBox="1"/>
          <p:nvPr/>
        </p:nvSpPr>
        <p:spPr>
          <a:xfrm>
            <a:off x="4099742" y="3736418"/>
            <a:ext cx="454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4</a:t>
            </a:r>
            <a:endParaRPr lang="es-MX" sz="1050" dirty="0"/>
          </a:p>
        </p:txBody>
      </p:sp>
      <p:sp>
        <p:nvSpPr>
          <p:cNvPr id="156" name="155 Rectángulo"/>
          <p:cNvSpPr/>
          <p:nvPr/>
        </p:nvSpPr>
        <p:spPr>
          <a:xfrm>
            <a:off x="4736007" y="3595842"/>
            <a:ext cx="1610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/>
              <a:t>4 CTS.. MIXTO,1/2 CEMENTO</a:t>
            </a:r>
          </a:p>
          <a:p>
            <a:r>
              <a:rPr lang="es-MX" sz="800" dirty="0"/>
              <a:t>1 MTS. VARILLA DE ½,,6 LTS. DE PINTURA</a:t>
            </a:r>
            <a:r>
              <a:rPr lang="es-MX" sz="800" dirty="0" smtClean="0"/>
              <a:t>, ARENA </a:t>
            </a:r>
            <a:r>
              <a:rPr lang="es-MX" sz="800" dirty="0"/>
              <a:t>#5, 1/2 CARRETILLAS,2 LTS. THINER</a:t>
            </a:r>
          </a:p>
        </p:txBody>
      </p:sp>
      <p:sp>
        <p:nvSpPr>
          <p:cNvPr id="159" name="158 Rectángulo"/>
          <p:cNvSpPr/>
          <p:nvPr/>
        </p:nvSpPr>
        <p:spPr>
          <a:xfrm>
            <a:off x="1085572" y="4380828"/>
            <a:ext cx="7093651" cy="742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800" dirty="0"/>
              <a:t>4 CTS.. MIXTO,1/2 CEMENTO</a:t>
            </a:r>
          </a:p>
          <a:p>
            <a:r>
              <a:rPr lang="es-MX" sz="800" dirty="0"/>
              <a:t>1 MTS. VARILLA DE ½,,6 LTS. DE PINTURA,2 MTS.SOGA</a:t>
            </a:r>
          </a:p>
          <a:p>
            <a:r>
              <a:rPr lang="es-MX" sz="800" dirty="0"/>
              <a:t>ARENA #5, 1/2 CARRETILLAS,2 LTS. THINER</a:t>
            </a:r>
          </a:p>
        </p:txBody>
      </p:sp>
      <p:sp>
        <p:nvSpPr>
          <p:cNvPr id="161" name="160 CuadroTexto"/>
          <p:cNvSpPr txBox="1"/>
          <p:nvPr/>
        </p:nvSpPr>
        <p:spPr>
          <a:xfrm>
            <a:off x="1745" y="4574900"/>
            <a:ext cx="1158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EL RANCHITO</a:t>
            </a:r>
            <a:endParaRPr lang="es-MX" sz="1100" b="1" dirty="0"/>
          </a:p>
        </p:txBody>
      </p:sp>
      <p:cxnSp>
        <p:nvCxnSpPr>
          <p:cNvPr id="165" name="164 Conector recto"/>
          <p:cNvCxnSpPr/>
          <p:nvPr/>
        </p:nvCxnSpPr>
        <p:spPr>
          <a:xfrm flipH="1">
            <a:off x="2550040" y="4357314"/>
            <a:ext cx="1333" cy="74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166 Conector recto"/>
          <p:cNvCxnSpPr/>
          <p:nvPr/>
        </p:nvCxnSpPr>
        <p:spPr>
          <a:xfrm>
            <a:off x="3127011" y="4357314"/>
            <a:ext cx="0" cy="74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168 Conector recto"/>
          <p:cNvCxnSpPr/>
          <p:nvPr/>
        </p:nvCxnSpPr>
        <p:spPr>
          <a:xfrm>
            <a:off x="3702870" y="4357314"/>
            <a:ext cx="0" cy="74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170 Conector recto"/>
          <p:cNvCxnSpPr/>
          <p:nvPr/>
        </p:nvCxnSpPr>
        <p:spPr>
          <a:xfrm>
            <a:off x="4686610" y="4357314"/>
            <a:ext cx="0" cy="74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"/>
          <p:cNvCxnSpPr>
            <a:stCxn id="60" idx="0"/>
            <a:endCxn id="60" idx="2"/>
          </p:cNvCxnSpPr>
          <p:nvPr/>
        </p:nvCxnSpPr>
        <p:spPr>
          <a:xfrm>
            <a:off x="4641959" y="1689919"/>
            <a:ext cx="0" cy="77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180 Conector recto"/>
          <p:cNvCxnSpPr/>
          <p:nvPr/>
        </p:nvCxnSpPr>
        <p:spPr>
          <a:xfrm>
            <a:off x="6378509" y="4357314"/>
            <a:ext cx="6206" cy="74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185 Conector recto"/>
          <p:cNvCxnSpPr/>
          <p:nvPr/>
        </p:nvCxnSpPr>
        <p:spPr>
          <a:xfrm>
            <a:off x="7250372" y="4357314"/>
            <a:ext cx="0" cy="74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186 CuadroTexto"/>
          <p:cNvSpPr txBox="1"/>
          <p:nvPr/>
        </p:nvSpPr>
        <p:spPr>
          <a:xfrm>
            <a:off x="6522485" y="4623641"/>
            <a:ext cx="10083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10 DÍAS</a:t>
            </a:r>
            <a:endParaRPr lang="es-MX" sz="1050" dirty="0"/>
          </a:p>
        </p:txBody>
      </p:sp>
      <p:sp>
        <p:nvSpPr>
          <p:cNvPr id="191" name="190 CuadroTexto"/>
          <p:cNvSpPr txBox="1"/>
          <p:nvPr/>
        </p:nvSpPr>
        <p:spPr>
          <a:xfrm>
            <a:off x="2552317" y="1386939"/>
            <a:ext cx="969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CAMPO</a:t>
            </a:r>
            <a:endParaRPr lang="es-MX" sz="1050" dirty="0"/>
          </a:p>
        </p:txBody>
      </p:sp>
      <p:sp>
        <p:nvSpPr>
          <p:cNvPr id="192" name="191 Rectángulo"/>
          <p:cNvSpPr/>
          <p:nvPr/>
        </p:nvSpPr>
        <p:spPr>
          <a:xfrm>
            <a:off x="3069413" y="1391728"/>
            <a:ext cx="5806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50" dirty="0" smtClean="0"/>
              <a:t>TALLER</a:t>
            </a:r>
            <a:endParaRPr lang="es-MX" sz="1050" dirty="0"/>
          </a:p>
        </p:txBody>
      </p:sp>
      <p:sp>
        <p:nvSpPr>
          <p:cNvPr id="6" name="5 Rectángulo"/>
          <p:cNvSpPr/>
          <p:nvPr/>
        </p:nvSpPr>
        <p:spPr>
          <a:xfrm>
            <a:off x="1151237" y="1890230"/>
            <a:ext cx="12203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 smtClean="0"/>
              <a:t>GUSANO</a:t>
            </a:r>
            <a:endParaRPr lang="es-MX" sz="800" dirty="0"/>
          </a:p>
        </p:txBody>
      </p:sp>
      <p:sp>
        <p:nvSpPr>
          <p:cNvPr id="101" name="100 CuadroTexto"/>
          <p:cNvSpPr txBox="1"/>
          <p:nvPr/>
        </p:nvSpPr>
        <p:spPr>
          <a:xfrm>
            <a:off x="2593869" y="1890230"/>
            <a:ext cx="9793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12</a:t>
            </a:r>
            <a:endParaRPr lang="es-MX" sz="1050" dirty="0"/>
          </a:p>
        </p:txBody>
      </p:sp>
      <p:sp>
        <p:nvSpPr>
          <p:cNvPr id="102" name="101 CuadroTexto"/>
          <p:cNvSpPr txBox="1"/>
          <p:nvPr/>
        </p:nvSpPr>
        <p:spPr>
          <a:xfrm>
            <a:off x="4077789" y="1890230"/>
            <a:ext cx="393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3</a:t>
            </a:r>
            <a:endParaRPr lang="es-MX" sz="1050" dirty="0"/>
          </a:p>
        </p:txBody>
      </p:sp>
      <p:sp>
        <p:nvSpPr>
          <p:cNvPr id="7" name="6 Rectángulo"/>
          <p:cNvSpPr/>
          <p:nvPr/>
        </p:nvSpPr>
        <p:spPr>
          <a:xfrm>
            <a:off x="4740644" y="1778077"/>
            <a:ext cx="1537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/>
              <a:t>4 CTS.. MIXTO,1/2 CEMENTO</a:t>
            </a:r>
          </a:p>
          <a:p>
            <a:r>
              <a:rPr lang="es-MX" sz="800" dirty="0"/>
              <a:t>1 MTS. VARILLA DE </a:t>
            </a:r>
            <a:r>
              <a:rPr lang="es-MX" sz="800" dirty="0" smtClean="0"/>
              <a:t>½,,</a:t>
            </a:r>
            <a:r>
              <a:rPr lang="es-MX" sz="800" dirty="0"/>
              <a:t>1</a:t>
            </a:r>
            <a:r>
              <a:rPr lang="es-MX" sz="800" dirty="0" smtClean="0"/>
              <a:t>LTS</a:t>
            </a:r>
            <a:r>
              <a:rPr lang="es-MX" sz="800" dirty="0"/>
              <a:t>. DE </a:t>
            </a:r>
            <a:r>
              <a:rPr lang="es-MX" sz="800" dirty="0" smtClean="0"/>
              <a:t>PINTURA</a:t>
            </a:r>
            <a:endParaRPr lang="es-MX" sz="800" dirty="0"/>
          </a:p>
        </p:txBody>
      </p:sp>
      <p:sp>
        <p:nvSpPr>
          <p:cNvPr id="8" name="7 Rectángulo"/>
          <p:cNvSpPr/>
          <p:nvPr/>
        </p:nvSpPr>
        <p:spPr>
          <a:xfrm>
            <a:off x="1126698" y="293023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800" dirty="0" smtClean="0"/>
              <a:t>PIRÁMIDE MED. </a:t>
            </a:r>
          </a:p>
          <a:p>
            <a:r>
              <a:rPr lang="es-MX" sz="800" dirty="0" smtClean="0"/>
              <a:t>CAMBIAR POSICIÓN </a:t>
            </a:r>
          </a:p>
          <a:p>
            <a:r>
              <a:rPr lang="es-MX" sz="800" dirty="0" smtClean="0"/>
              <a:t>DE LAS BANCAS</a:t>
            </a:r>
          </a:p>
          <a:p>
            <a:endParaRPr lang="es-MX" sz="800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043" y="1730480"/>
            <a:ext cx="922890" cy="68891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740" y="2614240"/>
            <a:ext cx="931759" cy="695538"/>
          </a:xfrm>
          <a:prstGeom prst="rect">
            <a:avLst/>
          </a:prstGeom>
        </p:spPr>
      </p:pic>
      <p:sp>
        <p:nvSpPr>
          <p:cNvPr id="91" name="90 CuadroTexto"/>
          <p:cNvSpPr txBox="1"/>
          <p:nvPr/>
        </p:nvSpPr>
        <p:spPr>
          <a:xfrm>
            <a:off x="2620373" y="2860988"/>
            <a:ext cx="323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87</a:t>
            </a:r>
            <a:endParaRPr lang="es-MX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9265" y="4397023"/>
            <a:ext cx="922234" cy="70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087508" y="4598355"/>
            <a:ext cx="15191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 smtClean="0"/>
              <a:t>CONTINUACIÓN DEL MURETE</a:t>
            </a:r>
            <a:endParaRPr lang="es-MX" sz="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099742" y="4574900"/>
            <a:ext cx="335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4</a:t>
            </a:r>
            <a:endParaRPr lang="es-MX" sz="12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9264" y="3490539"/>
            <a:ext cx="921811" cy="759251"/>
          </a:xfrm>
          <a:prstGeom prst="rect">
            <a:avLst/>
          </a:prstGeom>
        </p:spPr>
      </p:pic>
      <p:sp>
        <p:nvSpPr>
          <p:cNvPr id="104" name="103 CuadroTexto"/>
          <p:cNvSpPr txBox="1"/>
          <p:nvPr/>
        </p:nvSpPr>
        <p:spPr>
          <a:xfrm>
            <a:off x="2660147" y="4609956"/>
            <a:ext cx="4834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189</a:t>
            </a:r>
            <a:endParaRPr lang="es-MX" sz="105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4761659" y="4626930"/>
            <a:ext cx="1516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PALA,PICO Y MAZO</a:t>
            </a:r>
            <a:endParaRPr lang="es-MX" sz="800" dirty="0"/>
          </a:p>
        </p:txBody>
      </p:sp>
      <p:sp>
        <p:nvSpPr>
          <p:cNvPr id="45" name="44 Rectángulo"/>
          <p:cNvSpPr/>
          <p:nvPr/>
        </p:nvSpPr>
        <p:spPr>
          <a:xfrm>
            <a:off x="6477236" y="3685498"/>
            <a:ext cx="6110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50" dirty="0" smtClean="0"/>
              <a:t>10 DIAS</a:t>
            </a:r>
            <a:endParaRPr lang="es-MX" sz="1050" dirty="0"/>
          </a:p>
        </p:txBody>
      </p:sp>
      <p:cxnSp>
        <p:nvCxnSpPr>
          <p:cNvPr id="57" name="56 Conector recto"/>
          <p:cNvCxnSpPr/>
          <p:nvPr/>
        </p:nvCxnSpPr>
        <p:spPr>
          <a:xfrm flipV="1">
            <a:off x="4641959" y="1282290"/>
            <a:ext cx="0" cy="297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flipV="1">
            <a:off x="6378509" y="1282290"/>
            <a:ext cx="6206" cy="297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flipV="1">
            <a:off x="3677833" y="1272639"/>
            <a:ext cx="0" cy="307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1"/>
          <p:cNvSpPr txBox="1"/>
          <p:nvPr/>
        </p:nvSpPr>
        <p:spPr>
          <a:xfrm>
            <a:off x="857481" y="188640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INTECO</a:t>
            </a:r>
          </a:p>
        </p:txBody>
      </p:sp>
      <p:sp>
        <p:nvSpPr>
          <p:cNvPr id="82" name="81 Rectángulo"/>
          <p:cNvSpPr/>
          <p:nvPr/>
        </p:nvSpPr>
        <p:spPr>
          <a:xfrm>
            <a:off x="1016100" y="5416654"/>
            <a:ext cx="7048500" cy="676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INICIO MES DE </a:t>
            </a:r>
            <a:r>
              <a:rPr lang="es-MX" dirty="0" smtClean="0"/>
              <a:t>JUNI</a:t>
            </a:r>
            <a:r>
              <a:rPr lang="es-MX" dirty="0"/>
              <a:t>SE UTILIZÓ EN EL MES DE JUNIO</a:t>
            </a:r>
          </a:p>
          <a:p>
            <a:r>
              <a:rPr lang="es-MX" dirty="0" smtClean="0"/>
              <a:t>O1091</a:t>
            </a:r>
            <a:endParaRPr lang="es-MX" dirty="0"/>
          </a:p>
        </p:txBody>
      </p:sp>
      <p:sp>
        <p:nvSpPr>
          <p:cNvPr id="83" name="82 CuadroTexto"/>
          <p:cNvSpPr txBox="1"/>
          <p:nvPr/>
        </p:nvSpPr>
        <p:spPr>
          <a:xfrm>
            <a:off x="1400930" y="5422518"/>
            <a:ext cx="2120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INICIO MES DE JULIO</a:t>
            </a:r>
            <a:endParaRPr lang="es-MX" sz="1100" dirty="0"/>
          </a:p>
        </p:txBody>
      </p:sp>
      <p:cxnSp>
        <p:nvCxnSpPr>
          <p:cNvPr id="84" name="83 Conector recto"/>
          <p:cNvCxnSpPr/>
          <p:nvPr/>
        </p:nvCxnSpPr>
        <p:spPr>
          <a:xfrm flipH="1">
            <a:off x="3219550" y="5405581"/>
            <a:ext cx="9525" cy="659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84 Rectángulo"/>
          <p:cNvSpPr/>
          <p:nvPr/>
        </p:nvSpPr>
        <p:spPr>
          <a:xfrm>
            <a:off x="4495900" y="5418142"/>
            <a:ext cx="19768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 smtClean="0"/>
              <a:t>SE UTILIZÓ EN EL MES </a:t>
            </a:r>
            <a:r>
              <a:rPr lang="es-MX" sz="1100" dirty="0"/>
              <a:t>DE </a:t>
            </a:r>
            <a:r>
              <a:rPr lang="es-MX" sz="1100" dirty="0" smtClean="0"/>
              <a:t>JULIO</a:t>
            </a:r>
            <a:endParaRPr lang="es-MX" sz="1100" dirty="0"/>
          </a:p>
        </p:txBody>
      </p:sp>
      <p:cxnSp>
        <p:nvCxnSpPr>
          <p:cNvPr id="87" name="86 Conector recto"/>
          <p:cNvCxnSpPr/>
          <p:nvPr/>
        </p:nvCxnSpPr>
        <p:spPr>
          <a:xfrm>
            <a:off x="4476850" y="5405581"/>
            <a:ext cx="9525" cy="659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3344920" y="5407129"/>
            <a:ext cx="171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SE RECOLECTÓ</a:t>
            </a:r>
            <a:endParaRPr lang="es-MX" sz="1200" dirty="0"/>
          </a:p>
        </p:txBody>
      </p:sp>
      <p:cxnSp>
        <p:nvCxnSpPr>
          <p:cNvPr id="89" name="88 Conector recto"/>
          <p:cNvCxnSpPr/>
          <p:nvPr/>
        </p:nvCxnSpPr>
        <p:spPr>
          <a:xfrm>
            <a:off x="6458268" y="5436299"/>
            <a:ext cx="0" cy="620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89 Rectángulo"/>
          <p:cNvSpPr/>
          <p:nvPr/>
        </p:nvSpPr>
        <p:spPr>
          <a:xfrm>
            <a:off x="6572568" y="5427875"/>
            <a:ext cx="1396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 smtClean="0"/>
              <a:t>INVENTARIO ACTUAL</a:t>
            </a:r>
            <a:endParaRPr lang="es-MX" sz="1100" dirty="0"/>
          </a:p>
        </p:txBody>
      </p:sp>
      <p:sp>
        <p:nvSpPr>
          <p:cNvPr id="92" name="91 CuadroTexto"/>
          <p:cNvSpPr txBox="1"/>
          <p:nvPr/>
        </p:nvSpPr>
        <p:spPr>
          <a:xfrm>
            <a:off x="1719360" y="5657905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1,094</a:t>
            </a:r>
            <a:endParaRPr lang="es-MX" dirty="0"/>
          </a:p>
        </p:txBody>
      </p:sp>
      <p:sp>
        <p:nvSpPr>
          <p:cNvPr id="93" name="92 CuadroTexto"/>
          <p:cNvSpPr txBox="1"/>
          <p:nvPr/>
        </p:nvSpPr>
        <p:spPr>
          <a:xfrm>
            <a:off x="3604090" y="5648708"/>
            <a:ext cx="83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631</a:t>
            </a:r>
            <a:endParaRPr lang="es-MX" dirty="0"/>
          </a:p>
        </p:txBody>
      </p:sp>
      <p:sp>
        <p:nvSpPr>
          <p:cNvPr id="94" name="93 CuadroTexto"/>
          <p:cNvSpPr txBox="1"/>
          <p:nvPr/>
        </p:nvSpPr>
        <p:spPr>
          <a:xfrm>
            <a:off x="5227106" y="5640015"/>
            <a:ext cx="113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8</a:t>
            </a:r>
            <a:r>
              <a:rPr lang="es-MX" dirty="0" smtClean="0"/>
              <a:t>84</a:t>
            </a:r>
            <a:endParaRPr lang="es-MX" dirty="0"/>
          </a:p>
        </p:txBody>
      </p:sp>
      <p:sp>
        <p:nvSpPr>
          <p:cNvPr id="96" name="95 CuadroTexto"/>
          <p:cNvSpPr txBox="1"/>
          <p:nvPr/>
        </p:nvSpPr>
        <p:spPr>
          <a:xfrm>
            <a:off x="7084621" y="5641955"/>
            <a:ext cx="82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8</a:t>
            </a:r>
            <a:r>
              <a:rPr lang="es-MX" dirty="0" smtClean="0"/>
              <a:t>41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723846" y="5123778"/>
            <a:ext cx="217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/>
              <a:t>Inventario de Llantas</a:t>
            </a:r>
            <a:endParaRPr lang="es-MX" b="1" u="sng" dirty="0"/>
          </a:p>
        </p:txBody>
      </p:sp>
      <p:sp>
        <p:nvSpPr>
          <p:cNvPr id="97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63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5810" y="146050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  <a:endParaRPr lang="en-US" sz="40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7453934"/>
              </p:ext>
            </p:extLst>
          </p:nvPr>
        </p:nvGraphicFramePr>
        <p:xfrm>
          <a:off x="243518" y="1824499"/>
          <a:ext cx="4248472" cy="3396778"/>
        </p:xfrm>
        <a:graphic>
          <a:graphicData uri="http://schemas.openxmlformats.org/presentationml/2006/ole">
            <p:oleObj spid="_x0000_s1104" name="Hoja de cálculo" r:id="rId3" imgW="4610050" imgH="3467027" progId="Excel.Sheet.8">
              <p:embed/>
            </p:oleObj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1229653"/>
              </p:ext>
            </p:extLst>
          </p:nvPr>
        </p:nvGraphicFramePr>
        <p:xfrm>
          <a:off x="4553762" y="1844825"/>
          <a:ext cx="4402584" cy="33695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06617"/>
                <a:gridCol w="1053309"/>
                <a:gridCol w="1242658"/>
              </a:tblGrid>
              <a:tr h="593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/>
                        <a:t>Área </a:t>
                      </a:r>
                      <a:endParaRPr lang="es-MX" sz="14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/>
                        <a:t>No. de empleados </a:t>
                      </a:r>
                      <a:endParaRPr lang="es-MX" sz="14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/>
                        <a:t>Necesidades de personal</a:t>
                      </a:r>
                      <a:endParaRPr lang="es-MX" sz="14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09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/>
                        <a:t>Dirección de Limpia 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/>
                        <a:t>101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/>
                        <a:t>7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75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/>
                        <a:t>Parques Ornato </a:t>
                      </a:r>
                      <a:r>
                        <a:rPr lang="es-ES" sz="1400" dirty="0" smtClean="0"/>
                        <a:t>y</a:t>
                      </a:r>
                      <a:r>
                        <a:rPr lang="es-ES" sz="1400" baseline="0" dirty="0" smtClean="0"/>
                        <a:t> F</a:t>
                      </a:r>
                      <a:r>
                        <a:rPr lang="es-ES" sz="1400" dirty="0" smtClean="0"/>
                        <a:t>orestación 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 smtClean="0"/>
                        <a:t>75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/>
                        <a:t>11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326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/>
                        <a:t>Mantenimiento 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/>
                        <a:t>62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/>
                        <a:t>6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6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/>
                        <a:t>Alumbrado Público </a:t>
                      </a:r>
                      <a:endParaRPr lang="es-MX" sz="140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/>
                        <a:t>15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/>
                        <a:t>4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6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/>
                        <a:t>Administración 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/>
                        <a:t>12 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/>
                        <a:t>0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6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/>
                        <a:t>Incapacitados 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u="sng" dirty="0" smtClean="0"/>
                        <a:t>02 </a:t>
                      </a:r>
                      <a:endParaRPr lang="es-MX" sz="1400" u="sng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/>
                        <a:t>---</a:t>
                      </a:r>
                      <a:endParaRPr lang="es-MX" sz="1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67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Total de empleados </a:t>
                      </a:r>
                      <a:endParaRPr lang="es-MX" sz="1400" dirty="0" smtClean="0">
                        <a:solidFill>
                          <a:srgbClr val="00B0F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265</a:t>
                      </a:r>
                      <a:endParaRPr lang="es-MX" sz="1400" dirty="0" smtClean="0">
                        <a:solidFill>
                          <a:srgbClr val="00B0F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 smtClean="0"/>
                        <a:t>28</a:t>
                      </a:r>
                      <a:endParaRPr lang="es-MX" sz="14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512292" y="1455167"/>
            <a:ext cx="3791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Estatus Noviembre </a:t>
            </a:r>
            <a:r>
              <a:rPr lang="es-ES" b="1" dirty="0"/>
              <a:t>2012- </a:t>
            </a:r>
            <a:r>
              <a:rPr lang="es-ES" b="1" dirty="0" smtClean="0"/>
              <a:t>Julio 2014</a:t>
            </a:r>
            <a:endParaRPr lang="es-MX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2347815"/>
              </p:ext>
            </p:extLst>
          </p:nvPr>
        </p:nvGraphicFramePr>
        <p:xfrm>
          <a:off x="528704" y="5301208"/>
          <a:ext cx="79928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Empleados Activos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Bajas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Cambios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Altas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Incapacidades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404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224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16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135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043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5810" y="1383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Ciudadana</a:t>
            </a:r>
            <a:endParaRPr lang="en-US" sz="40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2765450"/>
              </p:ext>
            </p:extLst>
          </p:nvPr>
        </p:nvGraphicFramePr>
        <p:xfrm>
          <a:off x="169991" y="1484784"/>
          <a:ext cx="8643997" cy="4320477"/>
        </p:xfrm>
        <a:graphic>
          <a:graphicData uri="http://schemas.openxmlformats.org/drawingml/2006/table">
            <a:tbl>
              <a:tblPr/>
              <a:tblGrid>
                <a:gridCol w="3231146"/>
                <a:gridCol w="1436063"/>
                <a:gridCol w="1325596"/>
                <a:gridCol w="1325596"/>
                <a:gridCol w="1325596"/>
              </a:tblGrid>
              <a:tr h="6172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/ </a:t>
                      </a: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Área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Reportes Recibidos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Reportes Atendidos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Reportes Pendientes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de Eficiencia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Alumbrado Público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Parques, Ornato y Forestación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90%        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Limpia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Mantenimiento Público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Bacheo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3368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851919" y="644928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u="sng" dirty="0" smtClean="0">
                <a:solidFill>
                  <a:schemeClr val="bg1"/>
                </a:solidFill>
              </a:rPr>
              <a:t>Global</a:t>
            </a:r>
            <a:endParaRPr lang="es-MX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70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8895017"/>
              </p:ext>
            </p:extLst>
          </p:nvPr>
        </p:nvGraphicFramePr>
        <p:xfrm>
          <a:off x="215348" y="1988842"/>
          <a:ext cx="4283360" cy="417646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54549"/>
                <a:gridCol w="642302"/>
                <a:gridCol w="720080"/>
                <a:gridCol w="797628"/>
                <a:gridCol w="668801"/>
              </a:tblGrid>
              <a:tr h="8348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/>
                        <a:t>Dirección / </a:t>
                      </a:r>
                      <a:r>
                        <a:rPr lang="es-MX" sz="1200" u="none" strike="noStrike" dirty="0" smtClean="0"/>
                        <a:t>Área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Recibidos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Atendidos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Pendientes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/>
                        <a:t>% de Eficiencia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569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/>
                        <a:t>Alumbrado Público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324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17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/>
                        <a:t>307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5%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569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/>
                        <a:t>Parques, Ornato y Forestación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28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19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/>
                        <a:t>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68%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569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/>
                        <a:t>Limpia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26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21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/>
                        <a:t>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81%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569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/>
                        <a:t>Mantenimiento Público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27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25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7%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569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/>
                        <a:t>Bacheo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22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22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-  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569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/>
                        <a:t>Totales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427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59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368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14%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2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3239164"/>
              </p:ext>
            </p:extLst>
          </p:nvPr>
        </p:nvGraphicFramePr>
        <p:xfrm>
          <a:off x="4860032" y="1988839"/>
          <a:ext cx="4104456" cy="417646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10432"/>
                <a:gridCol w="1194024"/>
              </a:tblGrid>
              <a:tr h="7207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/>
                        <a:t>Dirección / Área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/>
                        <a:t>Antiguos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913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/>
                        <a:t>Alumbrado Público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/>
                        <a:t>194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3435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/>
                        <a:t>Parques, Ornato y Forestación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/>
                        <a:t>46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913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/>
                        <a:t>Limpia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/>
                        <a:t>22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913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/>
                        <a:t>Mantenimiento Público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/>
                        <a:t>44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480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/>
                        <a:t>Bacheo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/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91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/>
                        <a:t>Totales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/>
                        <a:t>306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CuadroTexto 1"/>
          <p:cNvSpPr txBox="1"/>
          <p:nvPr/>
        </p:nvSpPr>
        <p:spPr>
          <a:xfrm>
            <a:off x="765810" y="116632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Ciudadana</a:t>
            </a:r>
            <a:endParaRPr lang="en-US" sz="40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6 CuadroTexto"/>
          <p:cNvSpPr txBox="1">
            <a:spLocks noChangeArrowheads="1"/>
          </p:cNvSpPr>
          <p:nvPr/>
        </p:nvSpPr>
        <p:spPr bwMode="auto">
          <a:xfrm>
            <a:off x="512292" y="1327238"/>
            <a:ext cx="3791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Reportes Julio</a:t>
            </a:r>
            <a:endParaRPr lang="es-MX" b="1" dirty="0"/>
          </a:p>
        </p:txBody>
      </p:sp>
      <p:sp>
        <p:nvSpPr>
          <p:cNvPr id="15" name="6 CuadroTexto"/>
          <p:cNvSpPr txBox="1">
            <a:spLocks noChangeArrowheads="1"/>
          </p:cNvSpPr>
          <p:nvPr/>
        </p:nvSpPr>
        <p:spPr bwMode="auto">
          <a:xfrm>
            <a:off x="5013742" y="1312944"/>
            <a:ext cx="3791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Reportes Antiguos Atendidos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xmlns="" val="169401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5827" y="2239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sigue</a:t>
            </a:r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23012" y="5697481"/>
            <a:ext cx="267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hlinkClick r:id="rId2" action="ppaction://hlinkfile"/>
              </a:rPr>
              <a:t>Plazas Próximas a entregar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965552" y="1406647"/>
            <a:ext cx="814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                                       </a:t>
            </a:r>
            <a:r>
              <a:rPr lang="es-MX" sz="2000" b="1" u="sng" dirty="0" smtClean="0"/>
              <a:t> Alumbrado Público</a:t>
            </a:r>
          </a:p>
          <a:p>
            <a:endParaRPr lang="es-MX" sz="2000" b="1" u="sng" dirty="0"/>
          </a:p>
          <a:p>
            <a:endParaRPr lang="es-MX" sz="2000" b="1" u="sng" dirty="0" smtClean="0"/>
          </a:p>
          <a:p>
            <a:endParaRPr lang="es-MX" sz="2000" b="1" u="sng" dirty="0"/>
          </a:p>
          <a:p>
            <a:endParaRPr lang="es-MX" sz="2000" b="1" u="sng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b="1" u="sng" dirty="0"/>
          </a:p>
          <a:p>
            <a:r>
              <a:rPr lang="es-MX" sz="2000" b="1" dirty="0" smtClean="0"/>
              <a:t>                            </a:t>
            </a:r>
          </a:p>
          <a:p>
            <a:r>
              <a:rPr lang="es-MX" sz="2000" b="1" dirty="0" smtClean="0"/>
              <a:t>                              </a:t>
            </a:r>
            <a:r>
              <a:rPr lang="es-MX" sz="2000" b="1" u="sng" dirty="0" smtClean="0"/>
              <a:t>Mantenimiento Público (Bacheo)</a:t>
            </a:r>
          </a:p>
          <a:p>
            <a:endParaRPr lang="es-MX" sz="2000" b="1" dirty="0"/>
          </a:p>
          <a:p>
            <a:r>
              <a:rPr lang="es-MX" sz="2000" b="1" dirty="0" smtClean="0"/>
              <a:t>       </a:t>
            </a:r>
            <a:endParaRPr lang="es-MX" sz="2000" dirty="0"/>
          </a:p>
        </p:txBody>
      </p:sp>
      <p:sp>
        <p:nvSpPr>
          <p:cNvPr id="6" name="5 Rectángulo"/>
          <p:cNvSpPr/>
          <p:nvPr/>
        </p:nvSpPr>
        <p:spPr>
          <a:xfrm>
            <a:off x="405632" y="3619765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MX" sz="1200" b="1" dirty="0" smtClean="0"/>
              <a:t>Nota: El numero de luminarias se determinara una vez que el trabajo este terminado ya que, la reparación y cambio de las luminarias        es individual y no por circuito.</a:t>
            </a:r>
            <a:endParaRPr lang="es-MX" sz="1200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3136482"/>
              </p:ext>
            </p:extLst>
          </p:nvPr>
        </p:nvGraphicFramePr>
        <p:xfrm>
          <a:off x="335456" y="1846845"/>
          <a:ext cx="8448600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4300"/>
                <a:gridCol w="4224300"/>
              </a:tblGrid>
              <a:tr h="336168">
                <a:tc>
                  <a:txBody>
                    <a:bodyPr/>
                    <a:lstStyle/>
                    <a:p>
                      <a:r>
                        <a:rPr lang="es-MX" dirty="0" smtClean="0"/>
                        <a:t>Colonia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Acción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América Unida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Reparación de todas las</a:t>
                      </a:r>
                      <a:r>
                        <a:rPr lang="es-MX" sz="1400" baseline="0" dirty="0" smtClean="0"/>
                        <a:t> luminarias (97 existentes, 32 fallando)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Salvador Chávez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Cambio de Luminarias a Aditivo Metálico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Héroe de Nacozari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Cambio de Luminarias a Aditivo Metálico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7091199"/>
              </p:ext>
            </p:extLst>
          </p:nvPr>
        </p:nvGraphicFramePr>
        <p:xfrm>
          <a:off x="408526" y="4590041"/>
          <a:ext cx="84486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4300"/>
                <a:gridCol w="4224300"/>
              </a:tblGrid>
              <a:tr h="336168">
                <a:tc>
                  <a:txBody>
                    <a:bodyPr/>
                    <a:lstStyle/>
                    <a:p>
                      <a:r>
                        <a:rPr lang="es-MX" dirty="0" smtClean="0"/>
                        <a:t>Colonia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Acción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América Unida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Reparación de 45 Baches (800m2)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Salvador Chávez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Bacheo en Avenida Principal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642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4886107"/>
              </p:ext>
            </p:extLst>
          </p:nvPr>
        </p:nvGraphicFramePr>
        <p:xfrm>
          <a:off x="3879579" y="1281982"/>
          <a:ext cx="4826601" cy="781050"/>
        </p:xfrm>
        <a:graphic>
          <a:graphicData uri="http://schemas.openxmlformats.org/drawingml/2006/table">
            <a:tbl>
              <a:tblPr/>
              <a:tblGrid>
                <a:gridCol w="938168"/>
                <a:gridCol w="1008112"/>
                <a:gridCol w="936104"/>
                <a:gridCol w="720080"/>
                <a:gridCol w="1224137"/>
              </a:tblGrid>
              <a:tr h="200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 JUNIO 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Días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laborados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Costo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por pipa diario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de 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pipas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AL 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Litros Abastecidos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$955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$99,320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4,190,000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Elipse"/>
          <p:cNvSpPr/>
          <p:nvPr/>
        </p:nvSpPr>
        <p:spPr>
          <a:xfrm>
            <a:off x="6692400" y="1880680"/>
            <a:ext cx="81296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6692400" y="2747554"/>
            <a:ext cx="812962" cy="225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9977042"/>
              </p:ext>
            </p:extLst>
          </p:nvPr>
        </p:nvGraphicFramePr>
        <p:xfrm>
          <a:off x="0" y="1361456"/>
          <a:ext cx="3714744" cy="4515816"/>
        </p:xfrm>
        <a:graphic>
          <a:graphicData uri="http://schemas.openxmlformats.org/drawingml/2006/table">
            <a:tbl>
              <a:tblPr/>
              <a:tblGrid>
                <a:gridCol w="1036299"/>
                <a:gridCol w="535305"/>
                <a:gridCol w="714380"/>
                <a:gridCol w="357190"/>
                <a:gridCol w="357190"/>
                <a:gridCol w="714380"/>
              </a:tblGrid>
              <a:tr h="5046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COLONIAS BENEFICIADAS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 DE FAMILIAS 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AGUA</a:t>
                      </a:r>
                      <a:r>
                        <a:rPr lang="es-ES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ABASTECIDA Lts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EFECTIVIDAD 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Nº DE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VIAJES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COSTO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X COLONIA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40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BOSQUES DE SAN PEDRO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1,840,000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$43,930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LOMAS DEL SOL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580,000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$13,847.5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ANTONIO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$5,968.75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HACIENDA SAN ANTONIO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$2,865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DE MAYO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$2,148.75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 ESPERANZA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$955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4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MAESTRANZA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$1910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EJIDO CALDERON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$1,193.75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LOS HUERTOS 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$1,193.75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CHARCO AZUL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$716.25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MONTE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KRISTAL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*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$1,193.75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VISTAS DEL RIO 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$477.5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SAN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MATEO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*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$1,432.5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HACIENDA SAN ROQUE 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*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$477.5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3,280,000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78,000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4435938"/>
              </p:ext>
            </p:extLst>
          </p:nvPr>
        </p:nvGraphicFramePr>
        <p:xfrm>
          <a:off x="3851920" y="2119910"/>
          <a:ext cx="4815070" cy="781050"/>
        </p:xfrm>
        <a:graphic>
          <a:graphicData uri="http://schemas.openxmlformats.org/drawingml/2006/table">
            <a:tbl>
              <a:tblPr/>
              <a:tblGrid>
                <a:gridCol w="926638"/>
                <a:gridCol w="1008112"/>
                <a:gridCol w="936104"/>
                <a:gridCol w="720080"/>
                <a:gridCol w="1224136"/>
              </a:tblGrid>
              <a:tr h="200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JULIO 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Días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laborados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Costo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por pipa diario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de 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pipas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AL 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Litros Abastecidos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$955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$76,400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3,280,000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CuadroTexto 1"/>
          <p:cNvSpPr txBox="1"/>
          <p:nvPr/>
        </p:nvSpPr>
        <p:spPr>
          <a:xfrm>
            <a:off x="765810" y="146050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  <a:endParaRPr lang="en-US" sz="40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9730" y="1200235"/>
            <a:ext cx="6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S" sz="1600" b="1" dirty="0" smtClean="0">
                <a:solidFill>
                  <a:srgbClr val="000000"/>
                </a:solidFill>
              </a:rPr>
              <a:t>PIPAS</a:t>
            </a:r>
            <a:endParaRPr lang="es-ES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3953786"/>
              </p:ext>
            </p:extLst>
          </p:nvPr>
        </p:nvGraphicFramePr>
        <p:xfrm>
          <a:off x="3779912" y="3573016"/>
          <a:ext cx="2463173" cy="561975"/>
        </p:xfrm>
        <a:graphic>
          <a:graphicData uri="http://schemas.openxmlformats.org/drawingml/2006/table">
            <a:tbl>
              <a:tblPr/>
              <a:tblGrid>
                <a:gridCol w="759305"/>
                <a:gridCol w="567956"/>
                <a:gridCol w="567956"/>
                <a:gridCol w="567956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Jun-14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Jul-14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JULIO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496 TON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356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$30,687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9045493"/>
              </p:ext>
            </p:extLst>
          </p:nvPr>
        </p:nvGraphicFramePr>
        <p:xfrm>
          <a:off x="6347087" y="3573016"/>
          <a:ext cx="2796913" cy="561975"/>
        </p:xfrm>
        <a:graphic>
          <a:graphicData uri="http://schemas.openxmlformats.org/drawingml/2006/table">
            <a:tbl>
              <a:tblPr/>
              <a:tblGrid>
                <a:gridCol w="607779"/>
                <a:gridCol w="700837"/>
                <a:gridCol w="753897"/>
                <a:gridCol w="734400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Jun-14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Jul-14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$JULIO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SETASA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5352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3880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$1,555,957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2757236"/>
              </p:ext>
            </p:extLst>
          </p:nvPr>
        </p:nvGraphicFramePr>
        <p:xfrm>
          <a:off x="3851920" y="4365104"/>
          <a:ext cx="5133545" cy="828675"/>
        </p:xfrm>
        <a:graphic>
          <a:graphicData uri="http://schemas.openxmlformats.org/drawingml/2006/table">
            <a:tbl>
              <a:tblPr/>
              <a:tblGrid>
                <a:gridCol w="932126"/>
                <a:gridCol w="945833"/>
                <a:gridCol w="1459873"/>
                <a:gridCol w="973249"/>
                <a:gridCol w="822464"/>
              </a:tblGrid>
              <a:tr h="2476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DESGLOSE TONELAJE MUNICIPIO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RECOLECCION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RECOLECCION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BRIGADAS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DESCACHARRIZACION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TIRADERO LA ESPERANZA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190 TON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 TON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108 TON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356 TON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21 Rectángulo"/>
          <p:cNvSpPr/>
          <p:nvPr/>
        </p:nvSpPr>
        <p:spPr>
          <a:xfrm>
            <a:off x="4716016" y="3265657"/>
            <a:ext cx="2127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S" sz="1400" b="1" dirty="0" smtClean="0">
                <a:solidFill>
                  <a:srgbClr val="000000"/>
                </a:solidFill>
              </a:rPr>
              <a:t>RECOLECCION DE BASURA</a:t>
            </a:r>
            <a:endParaRPr lang="es-ES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5107246"/>
              </p:ext>
            </p:extLst>
          </p:nvPr>
        </p:nvGraphicFramePr>
        <p:xfrm>
          <a:off x="3851920" y="5373216"/>
          <a:ext cx="5084910" cy="607695"/>
        </p:xfrm>
        <a:graphic>
          <a:graphicData uri="http://schemas.openxmlformats.org/drawingml/2006/table">
            <a:tbl>
              <a:tblPr/>
              <a:tblGrid>
                <a:gridCol w="1194473"/>
                <a:gridCol w="976641"/>
                <a:gridCol w="1456898"/>
                <a:gridCol w="1456898"/>
              </a:tblGrid>
              <a:tr h="16277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REPORTES DE ATENCIÓN CIUDADANA (Julio)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Atendidos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Pendientes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Efectividad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67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35194" y="6281633"/>
            <a:ext cx="5292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MX" sz="1200" b="1" dirty="0" smtClean="0">
                <a:solidFill>
                  <a:schemeClr val="bg1"/>
                </a:solidFill>
              </a:rPr>
              <a:t>Nota: * Reportes Atendidos.</a:t>
            </a:r>
            <a:endParaRPr lang="es-MX" sz="1200" b="1" dirty="0"/>
          </a:p>
        </p:txBody>
      </p:sp>
      <p:sp>
        <p:nvSpPr>
          <p:cNvPr id="25" name="24 Rectángulo"/>
          <p:cNvSpPr/>
          <p:nvPr/>
        </p:nvSpPr>
        <p:spPr>
          <a:xfrm>
            <a:off x="3718000" y="2988658"/>
            <a:ext cx="542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MX" sz="1200" b="1" dirty="0" smtClean="0"/>
              <a:t>Nota: Lo costos no incluyen arrendamiento, solo gasto de nomina y combustible.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xmlns="" val="29068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5810" y="146050"/>
            <a:ext cx="745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n-US" sz="28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4570488"/>
              </p:ext>
            </p:extLst>
          </p:nvPr>
        </p:nvGraphicFramePr>
        <p:xfrm>
          <a:off x="131014" y="1373457"/>
          <a:ext cx="325178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01"/>
                <a:gridCol w="600854"/>
                <a:gridCol w="952185"/>
                <a:gridCol w="470596"/>
                <a:gridCol w="631649"/>
              </a:tblGrid>
              <a:tr h="26573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Áreas Verdes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Deshierbadas</a:t>
                      </a:r>
                      <a:endParaRPr lang="es-MX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36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Julio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14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Junio 14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%(F)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3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70</a:t>
                      </a:r>
                      <a:endParaRPr lang="es-MX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60</a:t>
                      </a:r>
                      <a:endParaRPr lang="es-MX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10</a:t>
                      </a:r>
                      <a:endParaRPr lang="es-MX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10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/>
                        <a:t>225,403</a:t>
                      </a:r>
                      <a:endParaRPr lang="es-MX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8313174"/>
              </p:ext>
            </p:extLst>
          </p:nvPr>
        </p:nvGraphicFramePr>
        <p:xfrm>
          <a:off x="107504" y="2564904"/>
          <a:ext cx="3312367" cy="88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530"/>
                <a:gridCol w="576870"/>
                <a:gridCol w="898645"/>
                <a:gridCol w="1307322"/>
              </a:tblGrid>
              <a:tr h="28803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Arroyos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Deshierbados</a:t>
                      </a:r>
                      <a:endParaRPr lang="es-MX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Julio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Junio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Mts2 trabajados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6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127,007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1532670"/>
              </p:ext>
            </p:extLst>
          </p:nvPr>
        </p:nvGraphicFramePr>
        <p:xfrm>
          <a:off x="107504" y="3573016"/>
          <a:ext cx="3312368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</a:tblGrid>
              <a:tr h="27313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</a:rPr>
                        <a:t>Metros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</a:rPr>
                        <a:t> 2 Deshierbados</a:t>
                      </a:r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24582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Junio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Julio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3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558,596</a:t>
                      </a:r>
                      <a:endParaRPr lang="es-MX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538,485</a:t>
                      </a:r>
                      <a:endParaRPr lang="es-MX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7271766"/>
              </p:ext>
            </p:extLst>
          </p:nvPr>
        </p:nvGraphicFramePr>
        <p:xfrm>
          <a:off x="3861766" y="4611623"/>
          <a:ext cx="4958706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306"/>
                <a:gridCol w="1008112"/>
                <a:gridCol w="1246620"/>
                <a:gridCol w="1345668"/>
              </a:tblGrid>
              <a:tr h="29394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Objetivo de Forestación 2012-2015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16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Acumulado</a:t>
                      </a:r>
                    </a:p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(Enero 2013- Julio 2014)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Meta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Avance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4798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9000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4202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53%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8683264"/>
              </p:ext>
            </p:extLst>
          </p:nvPr>
        </p:nvGraphicFramePr>
        <p:xfrm>
          <a:off x="3707904" y="2996952"/>
          <a:ext cx="5184574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18444"/>
                <a:gridCol w="1334993"/>
                <a:gridCol w="1334993"/>
              </a:tblGrid>
              <a:tr h="450356"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Mes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Activo Vs Mes Anterior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Cantidad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9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Julio 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vs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Junio 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9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165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+2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2026774"/>
              </p:ext>
            </p:extLst>
          </p:nvPr>
        </p:nvGraphicFramePr>
        <p:xfrm>
          <a:off x="3707904" y="1700808"/>
          <a:ext cx="5184576" cy="117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18444"/>
                <a:gridCol w="1334994"/>
                <a:gridCol w="1334994"/>
              </a:tblGrid>
              <a:tr h="44448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Mes Activo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Vs Meta del Mes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Cantidad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7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Julio 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vs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7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+7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861766" y="1329080"/>
            <a:ext cx="128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Forestación</a:t>
            </a:r>
            <a:endParaRPr lang="es-MX" b="1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420763"/>
              </p:ext>
            </p:extLst>
          </p:nvPr>
        </p:nvGraphicFramePr>
        <p:xfrm>
          <a:off x="0" y="4653136"/>
          <a:ext cx="3635896" cy="88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251"/>
                <a:gridCol w="894405"/>
                <a:gridCol w="1008112"/>
                <a:gridCol w="1152128"/>
              </a:tblGrid>
              <a:tr h="28803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Reportes de Atención Ciudadana Julio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Atendidos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Pendientes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Efectividad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28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9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68%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918072" y="5661248"/>
            <a:ext cx="1866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u="sng" dirty="0" smtClean="0">
                <a:hlinkClick r:id="rId2" action="ppaction://hlinksldjump"/>
              </a:rPr>
              <a:t>Censo de Plazas</a:t>
            </a:r>
            <a:endParaRPr lang="es-MX" sz="2000" b="1" u="sng" dirty="0"/>
          </a:p>
        </p:txBody>
      </p:sp>
      <p:sp>
        <p:nvSpPr>
          <p:cNvPr id="17" name="16 Rectángulo"/>
          <p:cNvSpPr/>
          <p:nvPr/>
        </p:nvSpPr>
        <p:spPr>
          <a:xfrm>
            <a:off x="3822258" y="4293096"/>
            <a:ext cx="5292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MX" sz="1200" b="1" dirty="0" smtClean="0"/>
              <a:t>Nota: En el mes de Julio 2013 (año anterior) No hubo Forestación.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xmlns="" val="56427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765810" y="146050"/>
            <a:ext cx="745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2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2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2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n-US" sz="24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6238122"/>
              </p:ext>
            </p:extLst>
          </p:nvPr>
        </p:nvGraphicFramePr>
        <p:xfrm>
          <a:off x="107506" y="1340769"/>
          <a:ext cx="9011093" cy="1005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87299"/>
                <a:gridCol w="1287299"/>
                <a:gridCol w="1287299"/>
                <a:gridCol w="1287299"/>
                <a:gridCol w="1287299"/>
                <a:gridCol w="1224868"/>
                <a:gridCol w="134973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Plazas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Camellones Centrales 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Área Verde 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Laterales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Total de áreas censadas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Total de mts2 censados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Total de áreas 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11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23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11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47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78,809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Total m2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38,590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18,424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17,721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4,074</a:t>
                      </a:r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431409"/>
            <a:ext cx="3770440" cy="183012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 rot="18897584">
            <a:off x="819549" y="2535483"/>
            <a:ext cx="127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</a:rPr>
              <a:t>42 </a:t>
            </a:r>
            <a:r>
              <a:rPr lang="es-MX" sz="1400" b="1" dirty="0" err="1" smtClean="0">
                <a:solidFill>
                  <a:schemeClr val="bg1"/>
                </a:solidFill>
              </a:rPr>
              <a:t>mts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1858213">
            <a:off x="821033" y="3561364"/>
            <a:ext cx="1719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95 </a:t>
            </a:r>
            <a:r>
              <a:rPr lang="es-MX" sz="1400" b="1" dirty="0" err="1" smtClean="0">
                <a:solidFill>
                  <a:schemeClr val="bg1"/>
                </a:solidFill>
              </a:rPr>
              <a:t>mts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31877" y="23223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Total Área 3,990 </a:t>
            </a:r>
            <a:r>
              <a:rPr lang="es-MX" b="1" dirty="0" err="1" smtClean="0">
                <a:solidFill>
                  <a:schemeClr val="bg1"/>
                </a:solidFill>
              </a:rPr>
              <a:t>mts</a:t>
            </a:r>
            <a:r>
              <a:rPr lang="es-MX" b="1" dirty="0" smtClean="0">
                <a:solidFill>
                  <a:schemeClr val="bg1"/>
                </a:solidFill>
              </a:rPr>
              <a:t> 2</a:t>
            </a:r>
            <a:endParaRPr lang="es-MX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4021710"/>
              </p:ext>
            </p:extLst>
          </p:nvPr>
        </p:nvGraphicFramePr>
        <p:xfrm>
          <a:off x="4800301" y="2507026"/>
          <a:ext cx="4023957" cy="348573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79020"/>
                <a:gridCol w="2444937"/>
              </a:tblGrid>
              <a:tr h="25449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DATOS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93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>
                          <a:effectLst/>
                        </a:rPr>
                        <a:t>Código </a:t>
                      </a:r>
                      <a:r>
                        <a:rPr lang="es-MX" sz="1200" u="none" strike="noStrike" dirty="0">
                          <a:effectLst/>
                        </a:rPr>
                        <a:t>de </a:t>
                      </a:r>
                      <a:r>
                        <a:rPr lang="es-MX" sz="1200" u="none" strike="noStrike" dirty="0" smtClean="0">
                          <a:effectLst/>
                        </a:rPr>
                        <a:t>área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r>
                        <a:rPr lang="es-MX" sz="1400" u="none" strike="noStrike" dirty="0" smtClean="0">
                          <a:effectLst/>
                        </a:rPr>
                        <a:t>A-00001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Superficie </a:t>
                      </a:r>
                      <a:r>
                        <a:rPr lang="es-MX" sz="1200" u="none" strike="noStrike" dirty="0" smtClean="0">
                          <a:effectLst/>
                        </a:rPr>
                        <a:t>M2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r>
                        <a:rPr lang="es-MX" sz="1400" u="none" strike="noStrike" dirty="0" smtClean="0">
                          <a:effectLst/>
                        </a:rPr>
                        <a:t>3,390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Status de la </a:t>
                      </a:r>
                      <a:r>
                        <a:rPr lang="es-MX" sz="1200" u="none" strike="noStrike" dirty="0" smtClean="0">
                          <a:effectLst/>
                        </a:rPr>
                        <a:t>colonia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r>
                        <a:rPr lang="es-MX" sz="1400" u="none" strike="noStrike" dirty="0" smtClean="0">
                          <a:effectLst/>
                        </a:rPr>
                        <a:t>Entregada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Colonia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r>
                        <a:rPr lang="es-MX" sz="1400" u="none" strike="noStrike" dirty="0" smtClean="0">
                          <a:effectLst/>
                        </a:rPr>
                        <a:t>Infonavit Benito Juárez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Calles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Manuel Doblado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Entre calles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r>
                        <a:rPr lang="es-MX" sz="1400" u="none" strike="noStrike" dirty="0" smtClean="0">
                          <a:effectLst/>
                        </a:rPr>
                        <a:t>Juan</a:t>
                      </a:r>
                      <a:r>
                        <a:rPr lang="es-MX" sz="1400" u="none" strike="noStrike" baseline="0" dirty="0" smtClean="0">
                          <a:effectLst/>
                        </a:rPr>
                        <a:t> Escutia – Juan de la Barrera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Cuadrilla Responsable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r>
                        <a:rPr lang="es-MX" sz="1400" u="none" strike="noStrike" dirty="0" smtClean="0">
                          <a:effectLst/>
                        </a:rPr>
                        <a:t>Rafael Carrizales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Tipo de </a:t>
                      </a:r>
                      <a:r>
                        <a:rPr lang="es-MX" sz="1200" u="none" strike="noStrike" dirty="0" smtClean="0">
                          <a:effectLst/>
                        </a:rPr>
                        <a:t>área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r>
                        <a:rPr lang="es-MX" sz="1400" u="none" strike="noStrike" dirty="0" smtClean="0">
                          <a:effectLst/>
                        </a:rPr>
                        <a:t>Plaza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No. Árboles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r>
                        <a:rPr lang="es-MX" sz="1400" u="none" strike="noStrike" dirty="0" smtClean="0">
                          <a:effectLst/>
                        </a:rPr>
                        <a:t>61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No. Canchas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r>
                        <a:rPr lang="es-MX" sz="1400" u="none" strike="noStrike" dirty="0" smtClean="0"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No. Bancas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r>
                        <a:rPr lang="es-MX" sz="1400" u="none" strike="noStrike" dirty="0" smtClean="0">
                          <a:effectLst/>
                        </a:rPr>
                        <a:t>13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No. Juegos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r>
                        <a:rPr lang="es-MX" sz="1400" u="none" strike="noStrike" dirty="0" smtClean="0">
                          <a:effectLst/>
                        </a:rPr>
                        <a:t>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393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Pasto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r>
                        <a:rPr lang="es-MX" sz="1400" u="none" strike="noStrike" dirty="0" smtClean="0">
                          <a:effectLst/>
                        </a:rPr>
                        <a:t>Si</a:t>
                      </a:r>
                      <a:r>
                        <a:rPr lang="es-MX" sz="1400" u="none" strike="noStrike" baseline="0" dirty="0" smtClean="0">
                          <a:effectLst/>
                        </a:rPr>
                        <a:t>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393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Nivel Prioritario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Colonia Prioritaria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0625453"/>
              </p:ext>
            </p:extLst>
          </p:nvPr>
        </p:nvGraphicFramePr>
        <p:xfrm>
          <a:off x="143669" y="4289539"/>
          <a:ext cx="4274174" cy="249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603"/>
                <a:gridCol w="1218743"/>
                <a:gridCol w="1729828"/>
              </a:tblGrid>
              <a:tr h="268033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</a:rPr>
                        <a:t>Colonia</a:t>
                      </a:r>
                      <a:endParaRPr lang="es-MX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</a:rPr>
                        <a:t>Mantenimientos del Año (2014)</a:t>
                      </a:r>
                      <a:endParaRPr lang="es-MX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</a:rPr>
                        <a:t>Nivel Prioritario</a:t>
                      </a:r>
                      <a:endParaRPr lang="es-MX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1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err="1" smtClean="0"/>
                        <a:t>Inf</a:t>
                      </a:r>
                      <a:r>
                        <a:rPr lang="es-MX" sz="900" dirty="0" smtClean="0"/>
                        <a:t>. Benito Juárez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3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Segundo Listado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9276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Fomerrey 131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4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No prioritaria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7521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Centro</a:t>
                      </a:r>
                      <a:r>
                        <a:rPr lang="es-MX" sz="900" baseline="0" dirty="0" smtClean="0"/>
                        <a:t> de Juárez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5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No prioritaria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7521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Paseo del Prado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5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No</a:t>
                      </a:r>
                      <a:r>
                        <a:rPr lang="es-MX" sz="900" baseline="0" dirty="0" smtClean="0"/>
                        <a:t> prioritaria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7521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Colinas</a:t>
                      </a:r>
                      <a:r>
                        <a:rPr lang="es-MX" sz="900" baseline="0" dirty="0" smtClean="0"/>
                        <a:t> de San Juan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4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Primer Listado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68033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Ex. Hacienda</a:t>
                      </a:r>
                      <a:r>
                        <a:rPr lang="es-MX" sz="900" baseline="0" dirty="0" smtClean="0"/>
                        <a:t> el Rosario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4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Primer Listado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7521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Terranova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2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Segundo Listado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7521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Punta Esmeralda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2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Primer Listado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7521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Total</a:t>
                      </a:r>
                      <a:endParaRPr lang="es-MX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29</a:t>
                      </a:r>
                      <a:endParaRPr lang="es-MX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" name="CuadroTexto 3"/>
          <p:cNvSpPr txBox="1"/>
          <p:nvPr/>
        </p:nvSpPr>
        <p:spPr>
          <a:xfrm>
            <a:off x="4491990" y="6258560"/>
            <a:ext cx="464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22814" y="659009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>
                <a:solidFill>
                  <a:schemeClr val="bg1"/>
                </a:solidFill>
              </a:rPr>
              <a:t>Ejemplo del Censo</a:t>
            </a:r>
            <a:endParaRPr lang="es-MX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74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1"/>
          <p:cNvSpPr txBox="1"/>
          <p:nvPr/>
        </p:nvSpPr>
        <p:spPr>
          <a:xfrm>
            <a:off x="765810" y="266700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en-US" sz="40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473178" y="5679378"/>
            <a:ext cx="3645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u="sng" dirty="0" smtClean="0">
                <a:solidFill>
                  <a:schemeClr val="bg1"/>
                </a:solidFill>
                <a:hlinkClick r:id="rId3" action="ppaction://hlinksldjump"/>
              </a:rPr>
              <a:t>Brechas y Tiraderos clandestinos</a:t>
            </a:r>
            <a:endParaRPr lang="es-MX" sz="20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0390047"/>
              </p:ext>
            </p:extLst>
          </p:nvPr>
        </p:nvGraphicFramePr>
        <p:xfrm>
          <a:off x="25400" y="1268760"/>
          <a:ext cx="9118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859"/>
                <a:gridCol w="1890441"/>
                <a:gridCol w="2279650"/>
                <a:gridCol w="2279650"/>
              </a:tblGrid>
              <a:tr h="233779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Acción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Longitud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Avances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Porcentaje</a:t>
                      </a:r>
                      <a:endParaRPr lang="es-MX" dirty="0"/>
                    </a:p>
                  </a:txBody>
                  <a:tcPr/>
                </a:tc>
              </a:tr>
              <a:tr h="526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Limpieza de Brecha</a:t>
                      </a:r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Acueducto (Desde San Roque a Los Reguiletes)</a:t>
                      </a:r>
                    </a:p>
                    <a:p>
                      <a:pPr algn="l"/>
                      <a:endParaRPr lang="es-MX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900 </a:t>
                      </a:r>
                      <a:r>
                        <a:rPr lang="es-MX" sz="120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mts</a:t>
                      </a:r>
                      <a:r>
                        <a:rPr lang="es-MX" sz="12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lineales</a:t>
                      </a:r>
                      <a:endParaRPr lang="es-MX" sz="1200" b="0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500 </a:t>
                      </a:r>
                      <a:r>
                        <a:rPr lang="es-MX" sz="12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mts</a:t>
                      </a:r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Largo x 30 </a:t>
                      </a:r>
                      <a:r>
                        <a:rPr lang="es-MX" sz="12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mts</a:t>
                      </a:r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Ancho</a:t>
                      </a:r>
                    </a:p>
                    <a:p>
                      <a:pPr algn="ctr"/>
                      <a:endParaRPr lang="es-MX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dirty="0" smtClean="0"/>
                        <a:t>70%</a:t>
                      </a:r>
                      <a:endParaRPr lang="es-MX" sz="1600" b="0" i="0" dirty="0"/>
                    </a:p>
                  </a:txBody>
                  <a:tcPr/>
                </a:tc>
              </a:tr>
              <a:tr h="409113">
                <a:tc>
                  <a:txBody>
                    <a:bodyPr/>
                    <a:lstStyle/>
                    <a:p>
                      <a:pPr algn="l"/>
                      <a:r>
                        <a:rPr lang="es-MX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Limpieza</a:t>
                      </a:r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Brecha La Pagua</a:t>
                      </a:r>
                    </a:p>
                    <a:p>
                      <a:pPr algn="l"/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(El mirador a Eloy Cavazos)</a:t>
                      </a:r>
                      <a:endParaRPr lang="es-MX" sz="1200" b="0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s-MX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M³: 1,414</a:t>
                      </a:r>
                      <a:endParaRPr lang="es-MX" sz="1200" b="0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 smtClean="0"/>
                        <a:t>137 viajes cargados de 14 </a:t>
                      </a:r>
                      <a:r>
                        <a:rPr lang="es-MX" sz="1200" b="0" i="0" dirty="0" err="1" smtClean="0"/>
                        <a:t>mts</a:t>
                      </a:r>
                      <a:endParaRPr lang="es-MX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dirty="0" smtClean="0"/>
                        <a:t>60%</a:t>
                      </a:r>
                      <a:endParaRPr lang="es-MX" sz="1600" b="0" i="0" dirty="0"/>
                    </a:p>
                  </a:txBody>
                  <a:tcPr/>
                </a:tc>
              </a:tr>
              <a:tr h="4675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Desazolve del</a:t>
                      </a:r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arroyo en la colonia </a:t>
                      </a:r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Los Arcos(</a:t>
                      </a:r>
                      <a:r>
                        <a:rPr lang="es-MX" sz="12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Zirandaro</a:t>
                      </a:r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s-MX" sz="1200" b="0" i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1,200 </a:t>
                      </a:r>
                      <a:r>
                        <a:rPr lang="es-MX" sz="1200" b="0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mts</a:t>
                      </a:r>
                      <a:r>
                        <a:rPr lang="es-MX" sz="120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lineales</a:t>
                      </a:r>
                    </a:p>
                    <a:p>
                      <a:pPr algn="ctr"/>
                      <a:endParaRPr lang="es-MX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800 </a:t>
                      </a:r>
                      <a:r>
                        <a:rPr lang="es-MX" sz="12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mts</a:t>
                      </a:r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Largo x  30 </a:t>
                      </a:r>
                      <a:r>
                        <a:rPr lang="es-MX" sz="12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mts</a:t>
                      </a:r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Ancho</a:t>
                      </a:r>
                      <a:endParaRPr lang="es-MX" sz="1200" b="0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dirty="0" smtClean="0"/>
                        <a:t>53%</a:t>
                      </a:r>
                      <a:endParaRPr lang="es-MX" sz="1600" b="0" i="0" dirty="0"/>
                    </a:p>
                  </a:txBody>
                  <a:tcPr/>
                </a:tc>
              </a:tr>
              <a:tr h="467557">
                <a:tc>
                  <a:txBody>
                    <a:bodyPr/>
                    <a:lstStyle/>
                    <a:p>
                      <a:pPr algn="l"/>
                      <a:r>
                        <a:rPr lang="es-MX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Desazolve</a:t>
                      </a:r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del Arroyo </a:t>
                      </a:r>
                    </a:p>
                    <a:p>
                      <a:pPr algn="l"/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 Coahuila</a:t>
                      </a:r>
                      <a:endParaRPr lang="es-MX" sz="1200" b="0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baseline="0" dirty="0" smtClean="0"/>
                        <a:t>2,257 </a:t>
                      </a:r>
                      <a:r>
                        <a:rPr lang="es-MX" sz="1200" b="0" i="0" baseline="0" dirty="0" err="1" smtClean="0"/>
                        <a:t>metos</a:t>
                      </a:r>
                      <a:r>
                        <a:rPr lang="es-MX" sz="1200" b="0" i="0" baseline="0" dirty="0" smtClean="0"/>
                        <a:t> lineales</a:t>
                      </a:r>
                    </a:p>
                    <a:p>
                      <a:pPr algn="ctr"/>
                      <a:endParaRPr lang="es-MX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 smtClean="0"/>
                        <a:t>9 viajes cargados de 14 </a:t>
                      </a:r>
                      <a:r>
                        <a:rPr lang="es-MX" sz="1200" b="0" i="0" dirty="0" err="1" smtClean="0"/>
                        <a:t>mts</a:t>
                      </a:r>
                      <a:endParaRPr lang="es-MX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dirty="0" smtClean="0"/>
                        <a:t>80%</a:t>
                      </a:r>
                      <a:endParaRPr lang="es-MX" sz="1600" b="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922343"/>
              </p:ext>
            </p:extLst>
          </p:nvPr>
        </p:nvGraphicFramePr>
        <p:xfrm>
          <a:off x="74804" y="4941562"/>
          <a:ext cx="9043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949"/>
                <a:gridCol w="2260949"/>
                <a:gridCol w="2260949"/>
                <a:gridCol w="22609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 de Rejillas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Limpias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Sucias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Dañadas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137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29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059832" y="4499828"/>
            <a:ext cx="267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/>
              <a:t>Censo de Rejillas Pluviales</a:t>
            </a:r>
            <a:endParaRPr lang="es-MX" b="1" u="sng" dirty="0"/>
          </a:p>
        </p:txBody>
      </p:sp>
      <p:sp>
        <p:nvSpPr>
          <p:cNvPr id="8" name="7 Rectángulo"/>
          <p:cNvSpPr/>
          <p:nvPr/>
        </p:nvSpPr>
        <p:spPr>
          <a:xfrm>
            <a:off x="0" y="5679377"/>
            <a:ext cx="5292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MX" sz="1200" b="1" dirty="0"/>
              <a:t>En proceso de Estimación de gastos en fabricación  o reparación de </a:t>
            </a:r>
            <a:r>
              <a:rPr lang="es-MX" sz="1200" b="1" dirty="0" smtClean="0"/>
              <a:t>dañadas.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xmlns="" val="396283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>
            <a:off x="765810" y="266700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en-US" sz="40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3376556"/>
              </p:ext>
            </p:extLst>
          </p:nvPr>
        </p:nvGraphicFramePr>
        <p:xfrm>
          <a:off x="0" y="1268760"/>
          <a:ext cx="8949588" cy="20637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66970"/>
                <a:gridCol w="1152902"/>
                <a:gridCol w="1872208"/>
                <a:gridCol w="1050321"/>
                <a:gridCol w="1052002"/>
                <a:gridCol w="1555185"/>
              </a:tblGrid>
              <a:tr h="280215">
                <a:tc>
                  <a:txBody>
                    <a:bodyPr/>
                    <a:lstStyle/>
                    <a:p>
                      <a:pPr algn="ctr"/>
                      <a:r>
                        <a:rPr lang="es-MX" sz="120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Tiradero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Estado</a:t>
                      </a:r>
                      <a:endParaRPr lang="es-MX" sz="1200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4010"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Tiradero</a:t>
                      </a:r>
                      <a:r>
                        <a:rPr lang="es-MX" sz="1100" b="1" i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Las Águilas</a:t>
                      </a:r>
                      <a:endParaRPr lang="es-MX" sz="1100" b="1" i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4"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228600" marR="0" lvl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s-MX" sz="1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228600" marR="0" lvl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s-MX" sz="1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052"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Tiradero Monte </a:t>
                      </a:r>
                      <a:r>
                        <a:rPr lang="es-MX" sz="1100" b="1" i="1" u="sng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Kristal</a:t>
                      </a:r>
                      <a:endParaRPr lang="es-MX" sz="1100" b="1" i="1" u="sng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Limpio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s-MX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s-MX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s-MX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328"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Tiradero La Esperanza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buFont typeface="Wingdings" pitchFamily="2" charset="2"/>
                        <a:buChar char="Ø"/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Limpio</a:t>
                      </a:r>
                      <a:endParaRPr lang="es-MX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dirty="0" smtClean="0"/>
                        <a:t>Programa</a:t>
                      </a:r>
                      <a:r>
                        <a:rPr lang="es-MX" sz="1000" baseline="0" dirty="0" smtClean="0"/>
                        <a:t> de limpieza semanal</a:t>
                      </a:r>
                      <a:endParaRPr lang="es-MX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Wingdings" pitchFamily="2" charset="2"/>
                        <a:buChar char="Ø"/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Día a la semana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b="1" dirty="0" smtClean="0"/>
                        <a:t>Retiro </a:t>
                      </a:r>
                      <a:r>
                        <a:rPr lang="es-MX" sz="1000" baseline="0" dirty="0" smtClean="0"/>
                        <a:t> </a:t>
                      </a:r>
                      <a:r>
                        <a:rPr lang="es-MX" sz="1000" dirty="0" smtClean="0"/>
                        <a:t>50</a:t>
                      </a:r>
                      <a:r>
                        <a:rPr lang="es-MX" sz="1000" baseline="0" dirty="0" smtClean="0"/>
                        <a:t> Ton x </a:t>
                      </a:r>
                      <a:r>
                        <a:rPr lang="es-MX" sz="1000" baseline="0" dirty="0" err="1" smtClean="0"/>
                        <a:t>Sem</a:t>
                      </a:r>
                      <a:r>
                        <a:rPr lang="es-MX" sz="1000" baseline="0" dirty="0" smtClean="0"/>
                        <a:t>.</a:t>
                      </a:r>
                      <a:endParaRPr lang="es-MX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000" b="1" dirty="0" smtClean="0"/>
                        <a:t>Equipo</a:t>
                      </a:r>
                      <a:r>
                        <a:rPr lang="es-MX" sz="1000" baseline="0" dirty="0" smtClean="0"/>
                        <a:t> 1 Retro           3 Camiones </a:t>
                      </a:r>
                      <a:endParaRPr lang="es-MX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328"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Tiradero Los Valles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buFont typeface="Wingdings" pitchFamily="2" charset="2"/>
                        <a:buChar char="Ø"/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 Basura</a:t>
                      </a:r>
                      <a:endParaRPr lang="es-MX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dirty="0" err="1" smtClean="0"/>
                        <a:t>Area</a:t>
                      </a:r>
                      <a:r>
                        <a:rPr lang="es-MX" sz="1000" dirty="0" smtClean="0"/>
                        <a:t>  100 </a:t>
                      </a:r>
                      <a:r>
                        <a:rPr lang="es-MX" sz="1000" dirty="0" err="1" smtClean="0"/>
                        <a:t>mts</a:t>
                      </a:r>
                      <a:r>
                        <a:rPr lang="es-MX" sz="1000" dirty="0" smtClean="0"/>
                        <a:t>  x 150 </a:t>
                      </a:r>
                      <a:r>
                        <a:rPr lang="es-MX" sz="1000" dirty="0" err="1" smtClean="0"/>
                        <a:t>mts</a:t>
                      </a:r>
                      <a:r>
                        <a:rPr lang="es-MX" sz="1000" dirty="0" smtClean="0"/>
                        <a:t> </a:t>
                      </a:r>
                      <a:r>
                        <a:rPr lang="es-MX" sz="1000" dirty="0" err="1" smtClean="0"/>
                        <a:t>Apox</a:t>
                      </a:r>
                      <a:endParaRPr lang="es-MX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 algn="l">
                        <a:buFont typeface="Wingdings" pitchFamily="2" charset="2"/>
                        <a:buChar char="Ø"/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Cantidad de basura</a:t>
                      </a:r>
                      <a:r>
                        <a:rPr lang="es-MX" sz="9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 2,000 a 2,500 Toneladas </a:t>
                      </a:r>
                      <a:r>
                        <a:rPr lang="es-MX" sz="9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Aprox</a:t>
                      </a:r>
                      <a:endParaRPr lang="es-MX" sz="9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endParaRPr lang="es-MX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000" dirty="0" smtClean="0"/>
                        <a:t>Tiempo</a:t>
                      </a:r>
                      <a:r>
                        <a:rPr lang="es-MX" sz="1000" baseline="0" dirty="0" smtClean="0"/>
                        <a:t> estimado en limpiarlo 3 a 4 meses </a:t>
                      </a:r>
                      <a:r>
                        <a:rPr lang="es-MX" sz="1000" baseline="0" dirty="0" err="1" smtClean="0"/>
                        <a:t>Aprox</a:t>
                      </a:r>
                      <a:endParaRPr lang="es-MX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8675700"/>
              </p:ext>
            </p:extLst>
          </p:nvPr>
        </p:nvGraphicFramePr>
        <p:xfrm>
          <a:off x="0" y="3573016"/>
          <a:ext cx="8964488" cy="2590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7885"/>
                <a:gridCol w="1026226"/>
                <a:gridCol w="900975"/>
                <a:gridCol w="900975"/>
                <a:gridCol w="1618251"/>
                <a:gridCol w="771983"/>
                <a:gridCol w="1103149"/>
                <a:gridCol w="625044"/>
              </a:tblGrid>
              <a:tr h="222884">
                <a:tc>
                  <a:txBody>
                    <a:bodyPr/>
                    <a:lstStyle/>
                    <a:p>
                      <a:pPr algn="ctr"/>
                      <a:r>
                        <a:rPr lang="es-MX" sz="120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Brecha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Estado</a:t>
                      </a:r>
                      <a:endParaRPr lang="es-MX" sz="1200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Limpieza</a:t>
                      </a:r>
                      <a:endParaRPr lang="es-MX" sz="1200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Brecha</a:t>
                      </a:r>
                      <a:endParaRPr lang="es-MX" sz="1200" b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Estado</a:t>
                      </a:r>
                      <a:endParaRPr lang="es-MX" sz="1200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20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Limpieza</a:t>
                      </a:r>
                      <a:endParaRPr lang="es-MX" sz="1200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4010"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Brecha</a:t>
                      </a:r>
                      <a:r>
                        <a:rPr lang="es-MX" sz="1100" b="1" i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Monte Cristal</a:t>
                      </a:r>
                      <a:endParaRPr lang="es-MX" sz="1100" b="1" i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Hace</a:t>
                      </a: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 1 año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u="sng" dirty="0" smtClean="0">
                          <a:latin typeface="Arial" pitchFamily="34" charset="0"/>
                          <a:cs typeface="Arial" pitchFamily="34" charset="0"/>
                        </a:rPr>
                        <a:t>Brecha</a:t>
                      </a:r>
                      <a:r>
                        <a:rPr lang="es-MX" sz="1100" b="1" u="sng" baseline="0" dirty="0" smtClean="0">
                          <a:latin typeface="Arial" pitchFamily="34" charset="0"/>
                          <a:cs typeface="Arial" pitchFamily="34" charset="0"/>
                        </a:rPr>
                        <a:t> Acueducto</a:t>
                      </a:r>
                      <a:endParaRPr lang="es-MX" sz="11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 Basura</a:t>
                      </a: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 y Hierba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dirty="0" smtClean="0"/>
                        <a:t>Programa de limpieza de brechas</a:t>
                      </a:r>
                      <a:endParaRPr lang="es-MX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dirty="0" smtClean="0"/>
                        <a:t>Se</a:t>
                      </a:r>
                      <a:r>
                        <a:rPr lang="es-MX" sz="1000" baseline="0" dirty="0" smtClean="0"/>
                        <a:t> trabaja en ella</a:t>
                      </a:r>
                      <a:endParaRPr lang="es-MX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6531"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Brecha</a:t>
                      </a:r>
                      <a:r>
                        <a:rPr lang="es-MX" sz="1100" b="1" i="1" u="sng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Lomas del Estribo</a:t>
                      </a:r>
                      <a:endParaRPr lang="es-MX" sz="1100" b="1" i="1" u="sng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Limpio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dirty="0" smtClean="0"/>
                        <a:t>Hace</a:t>
                      </a:r>
                      <a:r>
                        <a:rPr lang="es-MX" sz="1000" baseline="0" dirty="0" smtClean="0"/>
                        <a:t> 8 meses</a:t>
                      </a:r>
                      <a:endParaRPr lang="es-MX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u="sng" dirty="0" smtClean="0">
                          <a:latin typeface="Arial" pitchFamily="34" charset="0"/>
                          <a:cs typeface="Arial" pitchFamily="34" charset="0"/>
                        </a:rPr>
                        <a:t>Brecha Camino a las Lajas</a:t>
                      </a:r>
                      <a:endParaRPr lang="es-MX" sz="11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 Limpio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dirty="0" smtClean="0"/>
                        <a:t>   Hace</a:t>
                      </a:r>
                      <a:r>
                        <a:rPr lang="es-MX" sz="1000" baseline="0" dirty="0" smtClean="0"/>
                        <a:t> 2 meses</a:t>
                      </a:r>
                      <a:endParaRPr lang="es-MX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5328"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Brecha</a:t>
                      </a:r>
                      <a:r>
                        <a:rPr lang="es-MX" sz="1100" b="1" i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La Pagua</a:t>
                      </a:r>
                      <a:endParaRPr lang="es-MX" sz="1100" b="1" i="1" u="sng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buFont typeface="Wingdings" pitchFamily="2" charset="2"/>
                        <a:buChar char="Ø"/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Escombro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MX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</a:rPr>
                        <a:t>Programa</a:t>
                      </a:r>
                      <a:r>
                        <a:rPr lang="es-MX" sz="1000" baseline="0" dirty="0" smtClean="0"/>
                        <a:t> de limpieza de brechas</a:t>
                      </a:r>
                      <a:endParaRPr lang="es-MX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dirty="0" smtClean="0"/>
                        <a:t>Se trabaja</a:t>
                      </a:r>
                      <a:r>
                        <a:rPr lang="es-MX" sz="1000" baseline="0" dirty="0" smtClean="0"/>
                        <a:t> en ella</a:t>
                      </a:r>
                      <a:endParaRPr lang="es-MX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Wingdings" pitchFamily="2" charset="2"/>
                        <a:buNone/>
                      </a:pPr>
                      <a:r>
                        <a:rPr lang="es-MX" sz="1100" b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Brecha</a:t>
                      </a:r>
                      <a:r>
                        <a:rPr lang="es-MX" sz="1100" b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Sección 1</a:t>
                      </a:r>
                      <a:endParaRPr lang="es-MX" sz="1100" b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 Limpio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MX" sz="1000" dirty="0" smtClean="0"/>
                        <a:t>Hace 1</a:t>
                      </a:r>
                      <a:r>
                        <a:rPr lang="es-MX" sz="1000" baseline="0" dirty="0" smtClean="0"/>
                        <a:t> mes</a:t>
                      </a:r>
                      <a:endParaRPr lang="es-MX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5328"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Brecha </a:t>
                      </a:r>
                      <a:r>
                        <a:rPr lang="es-MX" sz="1100" b="1" i="1" u="sng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Zirandaro</a:t>
                      </a:r>
                      <a:endParaRPr lang="es-MX" sz="1100" b="1" i="1" u="sng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buFont typeface="Wingdings" pitchFamily="2" charset="2"/>
                        <a:buChar char="Ø"/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Limpio</a:t>
                      </a:r>
                      <a:endParaRPr lang="es-MX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dirty="0" smtClean="0"/>
                        <a:t>Programa de limpieza</a:t>
                      </a:r>
                      <a:endParaRPr lang="es-MX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sz="1000" dirty="0" smtClean="0"/>
                        <a:t>Cada 8 días</a:t>
                      </a:r>
                      <a:endParaRPr lang="es-MX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4"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5328"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Brecha</a:t>
                      </a:r>
                      <a:r>
                        <a:rPr lang="es-MX" sz="1100" b="1" i="1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San Marcos</a:t>
                      </a:r>
                      <a:endParaRPr lang="es-MX" sz="1100" b="1" i="1" u="sng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buFont typeface="Wingdings" pitchFamily="2" charset="2"/>
                        <a:buChar char="Ø"/>
                      </a:pP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Escombro y basura</a:t>
                      </a:r>
                      <a:endParaRPr lang="es-MX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MX" sz="1000" dirty="0" smtClean="0"/>
                        <a:t>Próximo</a:t>
                      </a:r>
                      <a:r>
                        <a:rPr lang="es-MX" sz="1000" baseline="0" dirty="0" smtClean="0"/>
                        <a:t> a entrar</a:t>
                      </a:r>
                      <a:endParaRPr lang="es-MX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0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5810" y="146050"/>
            <a:ext cx="745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sz="36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en-US" sz="36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Bacheo</a:t>
            </a:r>
            <a:r>
              <a:rPr lang="en-US" sz="36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5474335"/>
              </p:ext>
            </p:extLst>
          </p:nvPr>
        </p:nvGraphicFramePr>
        <p:xfrm>
          <a:off x="467544" y="1412776"/>
          <a:ext cx="7621607" cy="1080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37088"/>
                <a:gridCol w="2006930"/>
                <a:gridCol w="1710047"/>
                <a:gridCol w="1567542"/>
              </a:tblGrid>
              <a:tr h="42929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/>
                        <a:t>Ubicación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/>
                        <a:t>Metros Cuadrados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/>
                        <a:t>Longitud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/>
                        <a:t>Estatus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54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/>
                        <a:t>Carretera Juárez - </a:t>
                      </a:r>
                      <a:r>
                        <a:rPr lang="es-MX" sz="1100" u="none" strike="noStrike" baseline="0" dirty="0" smtClean="0"/>
                        <a:t> Apodaca (Anzures)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/>
                        <a:t>2,000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/>
                        <a:t>4-5 km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/>
                        <a:t>100%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54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/>
                        <a:t>Carretera a San Roque (Gardenias)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2,400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5 km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/>
                        <a:t>20%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20298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0214" y="2616230"/>
            <a:ext cx="2598648" cy="184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t="16723"/>
          <a:stretch>
            <a:fillRect/>
          </a:stretch>
        </p:blipFill>
        <p:spPr bwMode="auto">
          <a:xfrm>
            <a:off x="5941888" y="2620298"/>
            <a:ext cx="2879705" cy="161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l="8925"/>
          <a:stretch>
            <a:fillRect/>
          </a:stretch>
        </p:blipFill>
        <p:spPr bwMode="auto">
          <a:xfrm>
            <a:off x="323529" y="4510508"/>
            <a:ext cx="2520280" cy="172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8451"/>
          <a:stretch>
            <a:fillRect/>
          </a:stretch>
        </p:blipFill>
        <p:spPr bwMode="auto">
          <a:xfrm>
            <a:off x="3197489" y="4448448"/>
            <a:ext cx="2598647" cy="1788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 l="8164" r="19718"/>
          <a:stretch>
            <a:fillRect/>
          </a:stretch>
        </p:blipFill>
        <p:spPr bwMode="auto">
          <a:xfrm>
            <a:off x="5941888" y="4230681"/>
            <a:ext cx="2879705" cy="2006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323529" y="2620298"/>
            <a:ext cx="71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Antes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23529" y="4510508"/>
            <a:ext cx="71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Antes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192666" y="2482008"/>
            <a:ext cx="9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Durante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192666" y="4448448"/>
            <a:ext cx="9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Durante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941888" y="251360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Después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941888" y="4210411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Después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82498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5810" y="146050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Alumbrado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en-US" sz="40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3766741"/>
              </p:ext>
            </p:extLst>
          </p:nvPr>
        </p:nvGraphicFramePr>
        <p:xfrm>
          <a:off x="-101476" y="1124744"/>
          <a:ext cx="9065964" cy="3382962"/>
        </p:xfrm>
        <a:graphic>
          <a:graphicData uri="http://schemas.openxmlformats.org/presentationml/2006/ole">
            <p:oleObj spid="_x0000_s2277" name="Hoja de cálculo" r:id="rId3" imgW="10429906" imgH="4257877" progId="Excel.Sheet.12">
              <p:embed/>
            </p:oleObj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8330201"/>
              </p:ext>
            </p:extLst>
          </p:nvPr>
        </p:nvGraphicFramePr>
        <p:xfrm>
          <a:off x="207514" y="2991277"/>
          <a:ext cx="8568952" cy="3640187"/>
        </p:xfrm>
        <a:graphic>
          <a:graphicData uri="http://schemas.openxmlformats.org/presentationml/2006/ole">
            <p:oleObj spid="_x0000_s2278" name="Hoja de cálculo" r:id="rId4" imgW="7296317" imgH="4733795" progId="Excel.Sheet.12">
              <p:embed/>
            </p:oleObj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6169531"/>
              </p:ext>
            </p:extLst>
          </p:nvPr>
        </p:nvGraphicFramePr>
        <p:xfrm>
          <a:off x="0" y="4941168"/>
          <a:ext cx="9078912" cy="4456112"/>
        </p:xfrm>
        <a:graphic>
          <a:graphicData uri="http://schemas.openxmlformats.org/presentationml/2006/ole">
            <p:oleObj spid="_x0000_s2279" name="Hoja de cálculo" r:id="rId5" imgW="10906282" imgH="4667098" progId="Excel.Sheet.12">
              <p:embed/>
            </p:oleObj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8445590" y="194819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hlinkClick r:id="rId6" action="ppaction://hlinksldjump"/>
              </a:rPr>
              <a:t>A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8445590" y="251221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hlinkClick r:id="rId7" action="ppaction://hlinksldjump"/>
              </a:rPr>
              <a:t>B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15171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Servicios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765810" y="146050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Alumbrado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en-US" sz="40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/>
        </p:nvGraphicFramePr>
        <p:xfrm>
          <a:off x="377825" y="1282700"/>
          <a:ext cx="8456613" cy="4968875"/>
        </p:xfrm>
        <a:graphic>
          <a:graphicData uri="http://schemas.openxmlformats.org/presentationml/2006/ole">
            <p:oleObj spid="_x0000_s3128" name="Hoja de cálculo" r:id="rId3" imgW="11839607" imgH="6962667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9646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6303</TotalTime>
  <Words>2004</Words>
  <Application>Microsoft Office PowerPoint</Application>
  <PresentationFormat>Presentación en pantalla (4:3)</PresentationFormat>
  <Paragraphs>769</Paragraphs>
  <Slides>18</Slides>
  <Notes>1</Notes>
  <HiddenSlides>6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.</cp:lastModifiedBy>
  <cp:revision>99</cp:revision>
  <cp:lastPrinted>2014-07-29T13:17:29Z</cp:lastPrinted>
  <dcterms:created xsi:type="dcterms:W3CDTF">2014-07-04T21:16:19Z</dcterms:created>
  <dcterms:modified xsi:type="dcterms:W3CDTF">2014-08-29T13:42:59Z</dcterms:modified>
</cp:coreProperties>
</file>